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0"/>
  </p:notesMasterIdLst>
  <p:sldIdLst>
    <p:sldId id="256" r:id="rId2"/>
    <p:sldId id="306" r:id="rId3"/>
    <p:sldId id="297" r:id="rId4"/>
    <p:sldId id="317" r:id="rId5"/>
    <p:sldId id="318" r:id="rId6"/>
    <p:sldId id="319" r:id="rId7"/>
    <p:sldId id="320" r:id="rId8"/>
    <p:sldId id="312" r:id="rId9"/>
    <p:sldId id="262" r:id="rId10"/>
    <p:sldId id="313" r:id="rId11"/>
    <p:sldId id="301" r:id="rId12"/>
    <p:sldId id="309" r:id="rId13"/>
    <p:sldId id="310" r:id="rId14"/>
    <p:sldId id="304" r:id="rId15"/>
    <p:sldId id="316" r:id="rId16"/>
    <p:sldId id="305" r:id="rId17"/>
    <p:sldId id="282" r:id="rId18"/>
    <p:sldId id="277" r:id="rId19"/>
  </p:sldIdLst>
  <p:sldSz cx="12192000" cy="6858000"/>
  <p:notesSz cx="6669088"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C8205-AD01-C4E6-0C9C-CE6853B3B8BA}" name="Hjalti Einarsson" initials="HE" userId="S::hjalti@stett.is::8f42731d-9eb0-4f90-ad53-311e1d5dd8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inar Örn Steinarsson" initials="SÖS" lastIdx="3" clrIdx="0">
    <p:extLst>
      <p:ext uri="{19B8F6BF-5375-455C-9EA6-DF929625EA0E}">
        <p15:presenceInfo xmlns:p15="http://schemas.microsoft.com/office/powerpoint/2012/main" userId="S::steinar.steinarsson@fjr.is::6d3167ab-919a-445a-9081-4d40fc671a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86" autoAdjust="0"/>
  </p:normalViewPr>
  <p:slideViewPr>
    <p:cSldViewPr snapToGrid="0">
      <p:cViewPr varScale="1">
        <p:scale>
          <a:sx n="61" d="100"/>
          <a:sy n="61" d="100"/>
        </p:scale>
        <p:origin x="85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bhm365-my.sharepoint.com/personal/hjalti_stett_is/Documents/eint&#243;m%20vandr&#230;pi/fhss%20fj&#246;ldi%20og%20a&#240;rar%20breytu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hm365-my.sharepoint.com/personal/hjalti_stett_is/Documents/eint&#243;m%20vandr&#230;pi/fhss%20fj&#246;ldi%20og%20a&#240;rar%20breytu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jalti\Downloads\launafaerslur%20(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jalti\Downloads\launafaerslur%20(3).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bhm365-my.sharepoint.com/personal/hjalti_stett_is/Documents/eint&#243;m%20vandr&#230;pi/fhss%20fj&#246;ldi%20og%20a&#240;rar%20breytu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Félagatal FHSS</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LID4096"/>
        </a:p>
      </c:txPr>
    </c:title>
    <c:autoTitleDeleted val="0"/>
    <c:plotArea>
      <c:layout/>
      <c:lineChart>
        <c:grouping val="standard"/>
        <c:varyColors val="0"/>
        <c:ser>
          <c:idx val="0"/>
          <c:order val="0"/>
          <c:spPr>
            <a:ln w="19050" cap="rnd">
              <a:solidFill>
                <a:schemeClr val="lt1"/>
              </a:solidFill>
              <a:round/>
            </a:ln>
            <a:effectLst>
              <a:outerShdw dist="25400" dir="2700000" algn="tl" rotWithShape="0">
                <a:schemeClr val="accent5"/>
              </a:outerShdw>
            </a:effectLst>
          </c:spPr>
          <c:marker>
            <c:symbol val="none"/>
          </c:marker>
          <c:dLbls>
            <c:spPr>
              <a:solidFill>
                <a:schemeClr val="accent5"/>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5">
                          <a:lumMod val="60000"/>
                          <a:lumOff val="40000"/>
                        </a:schemeClr>
                      </a:solidFill>
                    </a:ln>
                    <a:effectLst/>
                  </c:spPr>
                </c15:leaderLines>
              </c:ext>
            </c:extLst>
          </c:dLbls>
          <c:trendline>
            <c:spPr>
              <a:ln w="28575" cap="rnd">
                <a:solidFill>
                  <a:schemeClr val="lt1">
                    <a:alpha val="50000"/>
                  </a:schemeClr>
                </a:solidFill>
                <a:round/>
              </a:ln>
              <a:effectLst/>
            </c:spPr>
            <c:trendlineType val="poly"/>
            <c:order val="2"/>
            <c:dispRSqr val="0"/>
            <c:dispEq val="0"/>
          </c:trendline>
          <c:cat>
            <c:numRef>
              <c:f>Sheet1!$E$27:$E$38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Sheet1!$F$27:$F$38</c:f>
              <c:numCache>
                <c:formatCode>0</c:formatCode>
                <c:ptCount val="12"/>
                <c:pt idx="0">
                  <c:v>490</c:v>
                </c:pt>
                <c:pt idx="1">
                  <c:v>453.66666666666669</c:v>
                </c:pt>
                <c:pt idx="2">
                  <c:v>503.66666666666669</c:v>
                </c:pt>
                <c:pt idx="3">
                  <c:v>547</c:v>
                </c:pt>
                <c:pt idx="4">
                  <c:v>652.66666666666663</c:v>
                </c:pt>
                <c:pt idx="5">
                  <c:v>726</c:v>
                </c:pt>
                <c:pt idx="6">
                  <c:v>780.66666666666663</c:v>
                </c:pt>
                <c:pt idx="7">
                  <c:v>846.66666666666663</c:v>
                </c:pt>
                <c:pt idx="8">
                  <c:v>878.33333333333337</c:v>
                </c:pt>
                <c:pt idx="9">
                  <c:v>948.66666666666663</c:v>
                </c:pt>
                <c:pt idx="10">
                  <c:v>994.33333333333337</c:v>
                </c:pt>
                <c:pt idx="11">
                  <c:v>942</c:v>
                </c:pt>
              </c:numCache>
            </c:numRef>
          </c:val>
          <c:smooth val="0"/>
          <c:extLst>
            <c:ext xmlns:c16="http://schemas.microsoft.com/office/drawing/2014/chart" uri="{C3380CC4-5D6E-409C-BE32-E72D297353CC}">
              <c16:uniqueId val="{00000001-B04F-4696-AE9F-05E96528A692}"/>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630765088"/>
        <c:axId val="630766528"/>
      </c:lineChart>
      <c:catAx>
        <c:axId val="630765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LID4096"/>
          </a:p>
        </c:txPr>
        <c:crossAx val="630766528"/>
        <c:crosses val="autoZero"/>
        <c:auto val="1"/>
        <c:lblAlgn val="ctr"/>
        <c:lblOffset val="100"/>
        <c:noMultiLvlLbl val="0"/>
      </c:catAx>
      <c:valAx>
        <c:axId val="630766528"/>
        <c:scaling>
          <c:orientation val="minMax"/>
        </c:scaling>
        <c:delete val="1"/>
        <c:axPos val="l"/>
        <c:numFmt formatCode="0" sourceLinked="1"/>
        <c:majorTickMark val="none"/>
        <c:minorTickMark val="none"/>
        <c:tickLblPos val="nextTo"/>
        <c:crossAx val="630765088"/>
        <c:crosses val="autoZero"/>
        <c:crossBetween val="between"/>
      </c:valAx>
      <c:spPr>
        <a:noFill/>
        <a:ln>
          <a:noFill/>
        </a:ln>
        <a:effectLst/>
      </c:spPr>
    </c:plotArea>
    <c:plotVisOnly val="1"/>
    <c:dispBlanksAs val="gap"/>
    <c:showDLblsOverMax val="0"/>
  </c:chart>
  <c:spPr>
    <a:solidFill>
      <a:schemeClr val="accent5"/>
    </a:solidFill>
    <a:ln w="9525" cap="flat" cmpd="sng" algn="ctr">
      <a:solidFill>
        <a:schemeClr val="lt1">
          <a:lumMod val="85000"/>
        </a:schemeClr>
      </a:solidFill>
      <a:round/>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s-IS" dirty="0"/>
              <a:t>Kyn  félaga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pieChart>
        <c:varyColors val="1"/>
        <c:ser>
          <c:idx val="0"/>
          <c:order val="0"/>
          <c:dPt>
            <c:idx val="0"/>
            <c:bubble3D val="0"/>
            <c:spPr>
              <a:solidFill>
                <a:schemeClr val="accent5">
                  <a:tint val="65000"/>
                </a:schemeClr>
              </a:solidFill>
              <a:ln w="19050">
                <a:solidFill>
                  <a:schemeClr val="lt1"/>
                </a:solidFill>
              </a:ln>
              <a:effectLst/>
            </c:spPr>
            <c:extLst>
              <c:ext xmlns:c16="http://schemas.microsoft.com/office/drawing/2014/chart" uri="{C3380CC4-5D6E-409C-BE32-E72D297353CC}">
                <c16:uniqueId val="{00000001-DD69-4AEA-B31E-BFF66F2D63A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D69-4AEA-B31E-BFF66F2D63A3}"/>
              </c:ext>
            </c:extLst>
          </c:dPt>
          <c:dPt>
            <c:idx val="2"/>
            <c:bubble3D val="0"/>
            <c:spPr>
              <a:solidFill>
                <a:schemeClr val="accent5">
                  <a:shade val="65000"/>
                </a:schemeClr>
              </a:solidFill>
              <a:ln w="19050">
                <a:solidFill>
                  <a:schemeClr val="lt1"/>
                </a:solidFill>
              </a:ln>
              <a:effectLst/>
            </c:spPr>
            <c:extLst>
              <c:ext xmlns:c16="http://schemas.microsoft.com/office/drawing/2014/chart" uri="{C3380CC4-5D6E-409C-BE32-E72D297353CC}">
                <c16:uniqueId val="{00000005-DD69-4AEA-B31E-BFF66F2D63A3}"/>
              </c:ext>
            </c:extLst>
          </c:dPt>
          <c:dLbls>
            <c:dLbl>
              <c:idx val="2"/>
              <c:layout>
                <c:manualLayout>
                  <c:x val="-3.3619333446160075E-2"/>
                  <c:y val="0.1091671729970976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D69-4AEA-B31E-BFF66F2D63A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ID4096"/>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Sheet1!$W$24:$Y$24</c:f>
              <c:strCache>
                <c:ptCount val="3"/>
                <c:pt idx="0">
                  <c:v>Karl</c:v>
                </c:pt>
                <c:pt idx="1">
                  <c:v>Kona</c:v>
                </c:pt>
                <c:pt idx="2">
                  <c:v>Annað </c:v>
                </c:pt>
              </c:strCache>
            </c:strRef>
          </c:cat>
          <c:val>
            <c:numRef>
              <c:f>Sheet1!$W$25:$Y$25</c:f>
              <c:numCache>
                <c:formatCode>0%</c:formatCode>
                <c:ptCount val="3"/>
                <c:pt idx="0">
                  <c:v>0.40222334512379992</c:v>
                </c:pt>
                <c:pt idx="1">
                  <c:v>0.59777665487620013</c:v>
                </c:pt>
                <c:pt idx="2">
                  <c:v>0</c:v>
                </c:pt>
              </c:numCache>
            </c:numRef>
          </c:val>
          <c:extLst>
            <c:ext xmlns:c16="http://schemas.microsoft.com/office/drawing/2014/chart" uri="{C3380CC4-5D6E-409C-BE32-E72D297353CC}">
              <c16:uniqueId val="{00000006-DD69-4AEA-B31E-BFF66F2D63A3}"/>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b="1" dirty="0"/>
              <a:t>Dreifing launa fullvinnandi sérfræðinga eftir ráðuneytum Q4 - 2024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8.4198408434871128E-2"/>
          <c:y val="8.7213130173062453E-2"/>
          <c:w val="0.90196025783521538"/>
          <c:h val="0.79034192572711726"/>
        </c:manualLayout>
      </c:layout>
      <c:barChart>
        <c:barDir val="col"/>
        <c:grouping val="clustered"/>
        <c:varyColors val="0"/>
        <c:ser>
          <c:idx val="1"/>
          <c:order val="1"/>
          <c:tx>
            <c:strRef>
              <c:f>Sheet1!$C$23</c:f>
              <c:strCache>
                <c:ptCount val="1"/>
                <c:pt idx="0">
                  <c:v>Heildarlaun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Sheet1!$A$24:$A$34</c:f>
              <c:strCache>
                <c:ptCount val="11"/>
                <c:pt idx="0">
                  <c:v>A</c:v>
                </c:pt>
                <c:pt idx="1">
                  <c:v>B</c:v>
                </c:pt>
                <c:pt idx="2">
                  <c:v>C</c:v>
                </c:pt>
                <c:pt idx="3">
                  <c:v>D</c:v>
                </c:pt>
                <c:pt idx="4">
                  <c:v>E</c:v>
                </c:pt>
                <c:pt idx="5">
                  <c:v>F</c:v>
                </c:pt>
                <c:pt idx="6">
                  <c:v>G</c:v>
                </c:pt>
                <c:pt idx="7">
                  <c:v>H</c:v>
                </c:pt>
                <c:pt idx="8">
                  <c:v>I</c:v>
                </c:pt>
                <c:pt idx="9">
                  <c:v>J</c:v>
                </c:pt>
                <c:pt idx="10">
                  <c:v>K</c:v>
                </c:pt>
              </c:strCache>
            </c:strRef>
          </c:cat>
          <c:val>
            <c:numRef>
              <c:f>Sheet1!$C$24:$C$34</c:f>
              <c:numCache>
                <c:formatCode>_("kr."* #,##0_);_("kr."* \(#,##0\);_("kr."* "-"_);_(@_)</c:formatCode>
                <c:ptCount val="11"/>
                <c:pt idx="0">
                  <c:v>1246197.361111111</c:v>
                </c:pt>
                <c:pt idx="1">
                  <c:v>1195334.0372670807</c:v>
                </c:pt>
                <c:pt idx="2">
                  <c:v>1172716.5789473683</c:v>
                </c:pt>
                <c:pt idx="3">
                  <c:v>1125525.4743589743</c:v>
                </c:pt>
                <c:pt idx="4">
                  <c:v>1119729.219047619</c:v>
                </c:pt>
                <c:pt idx="5">
                  <c:v>1114851.92</c:v>
                </c:pt>
                <c:pt idx="6">
                  <c:v>1111768.02</c:v>
                </c:pt>
                <c:pt idx="7">
                  <c:v>1108056.8441558441</c:v>
                </c:pt>
                <c:pt idx="8">
                  <c:v>1088555.3523809523</c:v>
                </c:pt>
                <c:pt idx="9">
                  <c:v>1074087.6363636365</c:v>
                </c:pt>
                <c:pt idx="10">
                  <c:v>1060410.2027972029</c:v>
                </c:pt>
              </c:numCache>
            </c:numRef>
          </c:val>
          <c:extLst>
            <c:ext xmlns:c16="http://schemas.microsoft.com/office/drawing/2014/chart" uri="{C3380CC4-5D6E-409C-BE32-E72D297353CC}">
              <c16:uniqueId val="{00000000-0B59-44B2-8F6F-47043C2CC625}"/>
            </c:ext>
          </c:extLst>
        </c:ser>
        <c:dLbls>
          <c:showLegendKey val="0"/>
          <c:showVal val="0"/>
          <c:showCatName val="0"/>
          <c:showSerName val="0"/>
          <c:showPercent val="0"/>
          <c:showBubbleSize val="0"/>
        </c:dLbls>
        <c:gapWidth val="219"/>
        <c:axId val="1657952943"/>
        <c:axId val="1657951503"/>
      </c:barChart>
      <c:lineChart>
        <c:grouping val="standard"/>
        <c:varyColors val="0"/>
        <c:ser>
          <c:idx val="0"/>
          <c:order val="0"/>
          <c:tx>
            <c:strRef>
              <c:f>Sheet1!$B$23</c:f>
              <c:strCache>
                <c:ptCount val="1"/>
                <c:pt idx="0">
                  <c:v>Dagvinnulaun</c:v>
                </c:pt>
              </c:strCache>
            </c:strRef>
          </c:tx>
          <c:spPr>
            <a:ln w="28575" cap="rnd">
              <a:solidFill>
                <a:schemeClr val="accent6"/>
              </a:solidFill>
              <a:round/>
            </a:ln>
            <a:effectLst/>
          </c:spPr>
          <c:marker>
            <c:symbol val="none"/>
          </c:marker>
          <c:cat>
            <c:strRef>
              <c:f>Sheet1!$A$24:$A$34</c:f>
              <c:strCache>
                <c:ptCount val="11"/>
                <c:pt idx="0">
                  <c:v>A</c:v>
                </c:pt>
                <c:pt idx="1">
                  <c:v>B</c:v>
                </c:pt>
                <c:pt idx="2">
                  <c:v>C</c:v>
                </c:pt>
                <c:pt idx="3">
                  <c:v>D</c:v>
                </c:pt>
                <c:pt idx="4">
                  <c:v>E</c:v>
                </c:pt>
                <c:pt idx="5">
                  <c:v>F</c:v>
                </c:pt>
                <c:pt idx="6">
                  <c:v>G</c:v>
                </c:pt>
                <c:pt idx="7">
                  <c:v>H</c:v>
                </c:pt>
                <c:pt idx="8">
                  <c:v>I</c:v>
                </c:pt>
                <c:pt idx="9">
                  <c:v>J</c:v>
                </c:pt>
                <c:pt idx="10">
                  <c:v>K</c:v>
                </c:pt>
              </c:strCache>
            </c:strRef>
          </c:cat>
          <c:val>
            <c:numRef>
              <c:f>Sheet1!$B$24:$B$34</c:f>
              <c:numCache>
                <c:formatCode>_("kr."* #,##0_);_("kr."* \(#,##0\);_("kr."* "-"_);_(@_)</c:formatCode>
                <c:ptCount val="11"/>
                <c:pt idx="0">
                  <c:v>1035624.8611111111</c:v>
                </c:pt>
                <c:pt idx="1">
                  <c:v>944363.54037267086</c:v>
                </c:pt>
                <c:pt idx="2">
                  <c:v>979997.60526315786</c:v>
                </c:pt>
                <c:pt idx="3">
                  <c:v>952647.84615384613</c:v>
                </c:pt>
                <c:pt idx="4">
                  <c:v>953801.50476190471</c:v>
                </c:pt>
                <c:pt idx="5">
                  <c:v>987585.2</c:v>
                </c:pt>
                <c:pt idx="6">
                  <c:v>978265</c:v>
                </c:pt>
                <c:pt idx="7">
                  <c:v>966829.83116883121</c:v>
                </c:pt>
                <c:pt idx="8">
                  <c:v>939671.98095238092</c:v>
                </c:pt>
                <c:pt idx="9">
                  <c:v>922210.03896103892</c:v>
                </c:pt>
                <c:pt idx="10">
                  <c:v>914038.79720279726</c:v>
                </c:pt>
              </c:numCache>
            </c:numRef>
          </c:val>
          <c:smooth val="0"/>
          <c:extLst>
            <c:ext xmlns:c16="http://schemas.microsoft.com/office/drawing/2014/chart" uri="{C3380CC4-5D6E-409C-BE32-E72D297353CC}">
              <c16:uniqueId val="{00000001-0B59-44B2-8F6F-47043C2CC625}"/>
            </c:ext>
          </c:extLst>
        </c:ser>
        <c:dLbls>
          <c:showLegendKey val="0"/>
          <c:showVal val="0"/>
          <c:showCatName val="0"/>
          <c:showSerName val="0"/>
          <c:showPercent val="0"/>
          <c:showBubbleSize val="0"/>
        </c:dLbls>
        <c:marker val="1"/>
        <c:smooth val="0"/>
        <c:axId val="1657952943"/>
        <c:axId val="1657951503"/>
      </c:lineChart>
      <c:catAx>
        <c:axId val="165795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657951503"/>
        <c:crosses val="autoZero"/>
        <c:auto val="1"/>
        <c:lblAlgn val="ctr"/>
        <c:lblOffset val="100"/>
        <c:noMultiLvlLbl val="0"/>
      </c:catAx>
      <c:valAx>
        <c:axId val="1657951503"/>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_);_(&quot;kr.&quot;* \(#,##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657952943"/>
        <c:crosses val="autoZero"/>
        <c:crossBetween val="between"/>
      </c:valAx>
      <c:spPr>
        <a:noFill/>
        <a:ln>
          <a:noFill/>
        </a:ln>
        <a:effectLst/>
      </c:spPr>
    </c:plotArea>
    <c:legend>
      <c:legendPos val="b"/>
      <c:layout>
        <c:manualLayout>
          <c:xMode val="edge"/>
          <c:yMode val="edge"/>
          <c:x val="0.36708316828426313"/>
          <c:y val="0.91396349158386803"/>
          <c:w val="0.26328017311923768"/>
          <c:h val="6.00004199475065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20" baseline="0">
                <a:solidFill>
                  <a:schemeClr val="tx1">
                    <a:lumMod val="50000"/>
                    <a:lumOff val="50000"/>
                  </a:schemeClr>
                </a:solidFill>
                <a:latin typeface="+mn-lt"/>
                <a:ea typeface="+mn-ea"/>
                <a:cs typeface="+mn-cs"/>
              </a:defRPr>
            </a:pPr>
            <a:r>
              <a:rPr lang="is-IS" sz="1800" b="1" dirty="0"/>
              <a:t>Launastaða félaga hjá ríki</a:t>
            </a:r>
          </a:p>
        </c:rich>
      </c:tx>
      <c:overlay val="0"/>
      <c:spPr>
        <a:noFill/>
        <a:ln>
          <a:noFill/>
        </a:ln>
        <a:effectLst/>
      </c:spPr>
      <c:txPr>
        <a:bodyPr rot="0" spcFirstLastPara="1" vertOverflow="ellipsis" vert="horz" wrap="square" anchor="ctr" anchorCtr="1"/>
        <a:lstStyle/>
        <a:p>
          <a:pPr>
            <a:defRPr sz="1800" b="1" i="0" u="none" strike="noStrike" kern="1200" cap="none" spc="20" baseline="0">
              <a:solidFill>
                <a:schemeClr val="tx1">
                  <a:lumMod val="50000"/>
                  <a:lumOff val="50000"/>
                </a:schemeClr>
              </a:solidFill>
              <a:latin typeface="+mn-lt"/>
              <a:ea typeface="+mn-ea"/>
              <a:cs typeface="+mn-cs"/>
            </a:defRPr>
          </a:pPr>
          <a:endParaRPr lang="LID4096"/>
        </a:p>
      </c:txPr>
    </c:title>
    <c:autoTitleDeleted val="0"/>
    <c:plotArea>
      <c:layout/>
      <c:barChart>
        <c:barDir val="col"/>
        <c:grouping val="clustered"/>
        <c:varyColors val="0"/>
        <c:ser>
          <c:idx val="1"/>
          <c:order val="1"/>
          <c:tx>
            <c:strRef>
              <c:f>Sheet2!$C$2</c:f>
              <c:strCache>
                <c:ptCount val="1"/>
                <c:pt idx="0">
                  <c:v>Heildarlaun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Pt>
            <c:idx val="3"/>
            <c:invertIfNegative val="0"/>
            <c:bubble3D val="0"/>
            <c:spPr>
              <a:gradFill rotWithShape="1">
                <a:gsLst>
                  <a:gs pos="0">
                    <a:schemeClr val="accent2">
                      <a:tint val="50000"/>
                      <a:satMod val="300000"/>
                    </a:schemeClr>
                  </a:gs>
                  <a:gs pos="17000">
                    <a:schemeClr val="accent2">
                      <a:tint val="37000"/>
                      <a:satMod val="300000"/>
                    </a:schemeClr>
                  </a:gs>
                  <a:gs pos="100000">
                    <a:schemeClr val="accent2">
                      <a:tint val="15000"/>
                      <a:satMod val="350000"/>
                    </a:schemeClr>
                  </a:gs>
                </a:gsLst>
                <a:lin ang="16200000" scaled="1"/>
              </a:gradFill>
              <a:ln w="15875" cap="flat" cmpd="sng" algn="ctr">
                <a:solidFill>
                  <a:schemeClr val="accent1"/>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EB47-4FBC-A541-D7C7277D1529}"/>
              </c:ext>
            </c:extLst>
          </c:dPt>
          <c:dPt>
            <c:idx val="7"/>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1587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2-EB47-4FBC-A541-D7C7277D1529}"/>
              </c:ext>
            </c:extLst>
          </c:dPt>
          <c:dPt>
            <c:idx val="8"/>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EB47-4FBC-A541-D7C7277D1529}"/>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47-4FBC-A541-D7C7277D152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47-4FBC-A541-D7C7277D152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47-4FBC-A541-D7C7277D15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Sheet2!$A$3:$A$15</c:f>
              <c:strCache>
                <c:ptCount val="13"/>
                <c:pt idx="0">
                  <c:v>Félag prófessora við ríkissháskóla</c:v>
                </c:pt>
                <c:pt idx="1">
                  <c:v>Kennarasamband Íslands</c:v>
                </c:pt>
                <c:pt idx="2">
                  <c:v>Stéttarfélaga verkfræðinga </c:v>
                </c:pt>
                <c:pt idx="3">
                  <c:v>FHSS</c:v>
                </c:pt>
                <c:pt idx="4">
                  <c:v>KVH</c:v>
                </c:pt>
                <c:pt idx="5">
                  <c:v>SL</c:v>
                </c:pt>
                <c:pt idx="6">
                  <c:v>Meðaltal allir </c:v>
                </c:pt>
                <c:pt idx="7">
                  <c:v>BHM </c:v>
                </c:pt>
                <c:pt idx="8">
                  <c:v>Viska </c:v>
                </c:pt>
                <c:pt idx="9">
                  <c:v>FÍN</c:v>
                </c:pt>
                <c:pt idx="10">
                  <c:v>Sálfræðingafélag Íslands</c:v>
                </c:pt>
                <c:pt idx="11">
                  <c:v>BSRB</c:v>
                </c:pt>
                <c:pt idx="12">
                  <c:v>Félag háskólakennara</c:v>
                </c:pt>
              </c:strCache>
            </c:strRef>
          </c:cat>
          <c:val>
            <c:numRef>
              <c:f>Sheet2!$C$3:$C$15</c:f>
              <c:numCache>
                <c:formatCode>_("kr."* #,##0_);_("kr."* \(#,##0\);_("kr."* "-"_);_(@_)</c:formatCode>
                <c:ptCount val="13"/>
                <c:pt idx="0">
                  <c:v>1181883</c:v>
                </c:pt>
                <c:pt idx="1">
                  <c:v>1133680</c:v>
                </c:pt>
                <c:pt idx="2">
                  <c:v>1110465</c:v>
                </c:pt>
                <c:pt idx="3">
                  <c:v>1109570</c:v>
                </c:pt>
                <c:pt idx="4">
                  <c:v>1096263</c:v>
                </c:pt>
                <c:pt idx="5">
                  <c:v>1082496</c:v>
                </c:pt>
                <c:pt idx="6">
                  <c:v>1063495</c:v>
                </c:pt>
                <c:pt idx="7">
                  <c:v>974347</c:v>
                </c:pt>
                <c:pt idx="8">
                  <c:v>968186</c:v>
                </c:pt>
                <c:pt idx="9">
                  <c:v>898050</c:v>
                </c:pt>
                <c:pt idx="10">
                  <c:v>868867</c:v>
                </c:pt>
                <c:pt idx="11">
                  <c:v>859242</c:v>
                </c:pt>
                <c:pt idx="12">
                  <c:v>791253</c:v>
                </c:pt>
              </c:numCache>
            </c:numRef>
          </c:val>
          <c:extLst>
            <c:ext xmlns:c16="http://schemas.microsoft.com/office/drawing/2014/chart" uri="{C3380CC4-5D6E-409C-BE32-E72D297353CC}">
              <c16:uniqueId val="{00000000-B488-4300-AC76-CA1F3AB3F39E}"/>
            </c:ext>
          </c:extLst>
        </c:ser>
        <c:dLbls>
          <c:showLegendKey val="0"/>
          <c:showVal val="0"/>
          <c:showCatName val="0"/>
          <c:showSerName val="0"/>
          <c:showPercent val="0"/>
          <c:showBubbleSize val="0"/>
        </c:dLbls>
        <c:gapWidth val="219"/>
        <c:axId val="87627824"/>
        <c:axId val="87628304"/>
      </c:barChart>
      <c:lineChart>
        <c:grouping val="standard"/>
        <c:varyColors val="0"/>
        <c:ser>
          <c:idx val="0"/>
          <c:order val="0"/>
          <c:tx>
            <c:strRef>
              <c:f>Sheet2!$B$2</c:f>
              <c:strCache>
                <c:ptCount val="1"/>
                <c:pt idx="0">
                  <c:v>Dagvinna </c:v>
                </c:pt>
              </c:strCache>
            </c:strRef>
          </c:tx>
          <c:spPr>
            <a:ln w="15875" cap="rnd">
              <a:solidFill>
                <a:schemeClr val="accent1"/>
              </a:solidFill>
              <a:round/>
            </a:ln>
            <a:effectLst>
              <a:outerShdw blurRad="40000" dist="20000" dir="5400000" rotWithShape="0">
                <a:srgbClr val="000000">
                  <a:alpha val="38000"/>
                </a:srgbClr>
              </a:outerShdw>
            </a:effectLst>
          </c:spPr>
          <c:marker>
            <c:symbol val="none"/>
          </c:marker>
          <c:cat>
            <c:strRef>
              <c:f>Sheet2!$A$3:$A$15</c:f>
              <c:strCache>
                <c:ptCount val="13"/>
                <c:pt idx="0">
                  <c:v>Félag prófessora við ríkissháskóla</c:v>
                </c:pt>
                <c:pt idx="1">
                  <c:v>Kennarasamband Íslands</c:v>
                </c:pt>
                <c:pt idx="2">
                  <c:v>Stéttarfélaga verkfræðinga </c:v>
                </c:pt>
                <c:pt idx="3">
                  <c:v>FHSS</c:v>
                </c:pt>
                <c:pt idx="4">
                  <c:v>KVH</c:v>
                </c:pt>
                <c:pt idx="5">
                  <c:v>SL</c:v>
                </c:pt>
                <c:pt idx="6">
                  <c:v>Meðaltal allir </c:v>
                </c:pt>
                <c:pt idx="7">
                  <c:v>BHM </c:v>
                </c:pt>
                <c:pt idx="8">
                  <c:v>Viska </c:v>
                </c:pt>
                <c:pt idx="9">
                  <c:v>FÍN</c:v>
                </c:pt>
                <c:pt idx="10">
                  <c:v>Sálfræðingafélag Íslands</c:v>
                </c:pt>
                <c:pt idx="11">
                  <c:v>BSRB</c:v>
                </c:pt>
                <c:pt idx="12">
                  <c:v>Félag háskólakennara</c:v>
                </c:pt>
              </c:strCache>
            </c:strRef>
          </c:cat>
          <c:val>
            <c:numRef>
              <c:f>Sheet2!$B$3:$B$15</c:f>
              <c:numCache>
                <c:formatCode>_("kr."* #,##0_);_("kr."* \(#,##0\);_("kr."* "-"_);_(@_)</c:formatCode>
                <c:ptCount val="13"/>
                <c:pt idx="0">
                  <c:v>1133979</c:v>
                </c:pt>
                <c:pt idx="1">
                  <c:v>797355</c:v>
                </c:pt>
                <c:pt idx="2">
                  <c:v>932417</c:v>
                </c:pt>
                <c:pt idx="3">
                  <c:v>969510</c:v>
                </c:pt>
                <c:pt idx="4">
                  <c:v>959306</c:v>
                </c:pt>
                <c:pt idx="5">
                  <c:v>962758</c:v>
                </c:pt>
                <c:pt idx="6">
                  <c:v>846759</c:v>
                </c:pt>
                <c:pt idx="7">
                  <c:v>864286</c:v>
                </c:pt>
                <c:pt idx="8">
                  <c:v>875047</c:v>
                </c:pt>
                <c:pt idx="9">
                  <c:v>789337</c:v>
                </c:pt>
                <c:pt idx="10">
                  <c:v>811537</c:v>
                </c:pt>
                <c:pt idx="11">
                  <c:v>620375</c:v>
                </c:pt>
                <c:pt idx="12">
                  <c:v>738861</c:v>
                </c:pt>
              </c:numCache>
            </c:numRef>
          </c:val>
          <c:smooth val="0"/>
          <c:extLst>
            <c:ext xmlns:c16="http://schemas.microsoft.com/office/drawing/2014/chart" uri="{C3380CC4-5D6E-409C-BE32-E72D297353CC}">
              <c16:uniqueId val="{00000001-B488-4300-AC76-CA1F3AB3F39E}"/>
            </c:ext>
          </c:extLst>
        </c:ser>
        <c:dLbls>
          <c:showLegendKey val="0"/>
          <c:showVal val="0"/>
          <c:showCatName val="0"/>
          <c:showSerName val="0"/>
          <c:showPercent val="0"/>
          <c:showBubbleSize val="0"/>
        </c:dLbls>
        <c:marker val="1"/>
        <c:smooth val="0"/>
        <c:axId val="87627824"/>
        <c:axId val="87628304"/>
      </c:lineChart>
      <c:catAx>
        <c:axId val="8762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LID4096"/>
          </a:p>
        </c:txPr>
        <c:crossAx val="87628304"/>
        <c:crosses val="autoZero"/>
        <c:auto val="1"/>
        <c:lblAlgn val="ctr"/>
        <c:lblOffset val="100"/>
        <c:noMultiLvlLbl val="0"/>
      </c:catAx>
      <c:valAx>
        <c:axId val="87628304"/>
        <c:scaling>
          <c:orientation val="minMax"/>
        </c:scaling>
        <c:delete val="0"/>
        <c:axPos val="l"/>
        <c:majorGridlines>
          <c:spPr>
            <a:ln w="9525" cap="flat" cmpd="sng" algn="ctr">
              <a:solidFill>
                <a:schemeClr val="tx1">
                  <a:lumMod val="15000"/>
                  <a:lumOff val="85000"/>
                </a:schemeClr>
              </a:solidFill>
              <a:round/>
            </a:ln>
            <a:effectLst/>
          </c:spPr>
        </c:majorGridlines>
        <c:numFmt formatCode="_(&quot;kr.&quot;* #,##0_);_(&quot;kr.&quot;* \(#,##0\);_(&quot;k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LID4096"/>
          </a:p>
        </c:txPr>
        <c:crossAx val="8762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Sheet2!$M$2:$M$7</cx:f>
        <cx:lvl ptCount="6">
          <cx:pt idx="0">20-29 </cx:pt>
          <cx:pt idx="1">30 -39</cx:pt>
          <cx:pt idx="2">40-49</cx:pt>
          <cx:pt idx="3">50-59</cx:pt>
          <cx:pt idx="4">60-69</cx:pt>
          <cx:pt idx="5">70-79</cx:pt>
        </cx:lvl>
      </cx:strDim>
      <cx:numDim type="val">
        <cx:f>Sheet2!$N$2:$N$7</cx:f>
        <cx:lvl ptCount="6" formatCode="0,0%">
          <cx:pt idx="0">0.054958183990442055</cx:pt>
          <cx:pt idx="1">0.2126642771804062</cx:pt>
          <cx:pt idx="2">0.2915173237753883</cx:pt>
          <cx:pt idx="3">0.25806451612903225</cx:pt>
          <cx:pt idx="4">0.16965352449223417</cx:pt>
          <cx:pt idx="5">0.013142174432497013</cx:pt>
        </cx:lvl>
      </cx:numDim>
    </cx:data>
  </cx:chartData>
  <cx:chart>
    <cx:title pos="t" align="ctr" overlay="0">
      <cx:tx>
        <cx:txData>
          <cx:v>Aldursdreifing félaga</cx:v>
        </cx:txData>
      </cx:tx>
      <cx:txPr>
        <a:bodyPr spcFirstLastPara="1" vertOverflow="ellipsis" horzOverflow="overflow" wrap="square" lIns="0" tIns="0" rIns="0" bIns="0" anchor="ctr" anchorCtr="1"/>
        <a:lstStyle/>
        <a:p>
          <a:pPr algn="ctr" rtl="0">
            <a:defRPr sz="1800"/>
          </a:pPr>
          <a:r>
            <a:rPr lang="en-US" sz="1800" b="0" i="0" u="none" strike="noStrike" baseline="0">
              <a:solidFill>
                <a:sysClr val="windowText" lastClr="000000">
                  <a:lumMod val="65000"/>
                  <a:lumOff val="35000"/>
                </a:sysClr>
              </a:solidFill>
              <a:latin typeface="Aptos Narrow" panose="02110004020202020204"/>
            </a:rPr>
            <a:t>Aldursdreifing félaga</a:t>
          </a:r>
        </a:p>
      </cx:txPr>
    </cx:title>
    <cx:plotArea>
      <cx:plotAreaRegion>
        <cx:series layoutId="funnel" uniqueId="{48573859-72F3-4616-8F95-7EFA0956DDC3}">
          <cx:tx>
            <cx:txData>
              <cx:f>Sheet2!$N$1</cx:f>
              <cx:v>Hlutfall </cx:v>
            </cx:txData>
          </cx:tx>
          <cx:dataLabels>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050" b="1"/>
            </a:pPr>
            <a:endParaRPr lang="en-US" sz="1050" b="1" i="0" u="none" strike="noStrike" baseline="0">
              <a:solidFill>
                <a:sysClr val="windowText" lastClr="000000">
                  <a:lumMod val="65000"/>
                  <a:lumOff val="35000"/>
                </a:sysClr>
              </a:solidFill>
              <a:latin typeface="Aptos Narrow" panose="02110004020202020204"/>
            </a:endParaRPr>
          </a:p>
        </cx:txPr>
      </cx:axis>
    </cx:plotArea>
  </cx:chart>
</cx: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4-27T13:32:19.047" idx="2">
    <p:pos x="7438" y="178"/>
    <p:text/>
    <p:extLst>
      <p:ext uri="{C676402C-5697-4E1C-873F-D02D1690AC5C}">
        <p15:threadingInfo xmlns:p15="http://schemas.microsoft.com/office/powerpoint/2012/main" timeZoneBias="0"/>
      </p:ext>
    </p:extLst>
  </p:cm>
</p:cmLst>
</file>

<file path=ppt/drawings/drawing1.xml><?xml version="1.0" encoding="utf-8"?>
<c:userShapes xmlns:c="http://schemas.openxmlformats.org/drawingml/2006/chart">
  <cdr:relSizeAnchor xmlns:cdr="http://schemas.openxmlformats.org/drawingml/2006/chartDrawing">
    <cdr:from>
      <cdr:x>0.02912</cdr:x>
      <cdr:y>0.94375</cdr:y>
    </cdr:from>
    <cdr:to>
      <cdr:x>0.30965</cdr:x>
      <cdr:y>1</cdr:y>
    </cdr:to>
    <cdr:sp macro="" textlink="">
      <cdr:nvSpPr>
        <cdr:cNvPr id="2" name="TextBox 1">
          <a:extLst xmlns:a="http://schemas.openxmlformats.org/drawingml/2006/main">
            <a:ext uri="{FF2B5EF4-FFF2-40B4-BE49-F238E27FC236}">
              <a16:creationId xmlns:a16="http://schemas.microsoft.com/office/drawing/2014/main" id="{7CB317D0-E083-4C0E-72B6-EEB74D06D153}"/>
            </a:ext>
          </a:extLst>
        </cdr:cNvPr>
        <cdr:cNvSpPr txBox="1"/>
      </cdr:nvSpPr>
      <cdr:spPr>
        <a:xfrm xmlns:a="http://schemas.openxmlformats.org/drawingml/2006/main">
          <a:off x="293915" y="5291328"/>
          <a:ext cx="2831400" cy="2955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s-IS" sz="1100" kern="1200" dirty="0"/>
            <a:t>Meðallaun: 1.116.869 kr.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LID4096"/>
          </a:p>
        </p:txBody>
      </p:sp>
      <p:sp>
        <p:nvSpPr>
          <p:cNvPr id="3" name="Dagsetningarstaðgengill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B733E9E4-AA79-4026-BDC7-D0DE42838CD2}" type="datetimeFigureOut">
              <a:rPr lang="LID4096" smtClean="0"/>
              <a:t>04/27/2025</a:t>
            </a:fld>
            <a:endParaRPr lang="LID4096"/>
          </a:p>
        </p:txBody>
      </p:sp>
      <p:sp>
        <p:nvSpPr>
          <p:cNvPr id="4" name="Skyggnumyndastaðgengill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LID4096"/>
          </a:p>
        </p:txBody>
      </p:sp>
      <p:sp>
        <p:nvSpPr>
          <p:cNvPr id="5" name="Minnispunktastaðgengill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LID4096"/>
          </a:p>
        </p:txBody>
      </p:sp>
      <p:sp>
        <p:nvSpPr>
          <p:cNvPr id="6" name="Síðufótarstaðgengill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LID4096"/>
          </a:p>
        </p:txBody>
      </p:sp>
      <p:sp>
        <p:nvSpPr>
          <p:cNvPr id="7" name="Skyggnunúmersstaðgengill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DDFE426A-BEAF-4B22-9BC8-C663FA0A3B2B}" type="slidenum">
              <a:rPr lang="LID4096" smtClean="0"/>
              <a:t>‹#›</a:t>
            </a:fld>
            <a:endParaRPr lang="LID4096"/>
          </a:p>
        </p:txBody>
      </p:sp>
    </p:spTree>
    <p:extLst>
      <p:ext uri="{BB962C8B-B14F-4D97-AF65-F5344CB8AC3E}">
        <p14:creationId xmlns:p14="http://schemas.microsoft.com/office/powerpoint/2010/main" val="22241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dirty="0"/>
          </a:p>
        </p:txBody>
      </p:sp>
      <p:sp>
        <p:nvSpPr>
          <p:cNvPr id="4" name="Skyggnunúmersstaðgengill 3"/>
          <p:cNvSpPr>
            <a:spLocks noGrp="1"/>
          </p:cNvSpPr>
          <p:nvPr>
            <p:ph type="sldNum" sz="quarter" idx="5"/>
          </p:nvPr>
        </p:nvSpPr>
        <p:spPr/>
        <p:txBody>
          <a:bodyPr/>
          <a:lstStyle/>
          <a:p>
            <a:fld id="{DDFE426A-BEAF-4B22-9BC8-C663FA0A3B2B}" type="slidenum">
              <a:rPr lang="LID4096" smtClean="0"/>
              <a:t>4</a:t>
            </a:fld>
            <a:endParaRPr lang="LID4096"/>
          </a:p>
        </p:txBody>
      </p:sp>
    </p:spTree>
    <p:extLst>
      <p:ext uri="{BB962C8B-B14F-4D97-AF65-F5344CB8AC3E}">
        <p14:creationId xmlns:p14="http://schemas.microsoft.com/office/powerpoint/2010/main" val="150149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dirty="0"/>
          </a:p>
        </p:txBody>
      </p:sp>
      <p:sp>
        <p:nvSpPr>
          <p:cNvPr id="4" name="Skyggnunúmersstaðgengill 3"/>
          <p:cNvSpPr>
            <a:spLocks noGrp="1"/>
          </p:cNvSpPr>
          <p:nvPr>
            <p:ph type="sldNum" sz="quarter" idx="5"/>
          </p:nvPr>
        </p:nvSpPr>
        <p:spPr/>
        <p:txBody>
          <a:bodyPr/>
          <a:lstStyle/>
          <a:p>
            <a:fld id="{DDFE426A-BEAF-4B22-9BC8-C663FA0A3B2B}" type="slidenum">
              <a:rPr lang="LID4096" smtClean="0"/>
              <a:t>7</a:t>
            </a:fld>
            <a:endParaRPr lang="LID4096"/>
          </a:p>
        </p:txBody>
      </p:sp>
    </p:spTree>
    <p:extLst>
      <p:ext uri="{BB962C8B-B14F-4D97-AF65-F5344CB8AC3E}">
        <p14:creationId xmlns:p14="http://schemas.microsoft.com/office/powerpoint/2010/main" val="48692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LID4096" dirty="0"/>
          </a:p>
        </p:txBody>
      </p:sp>
      <p:sp>
        <p:nvSpPr>
          <p:cNvPr id="4" name="Skyggnunúmersstaðgengill 3"/>
          <p:cNvSpPr>
            <a:spLocks noGrp="1"/>
          </p:cNvSpPr>
          <p:nvPr>
            <p:ph type="sldNum" sz="quarter" idx="5"/>
          </p:nvPr>
        </p:nvSpPr>
        <p:spPr/>
        <p:txBody>
          <a:bodyPr/>
          <a:lstStyle/>
          <a:p>
            <a:fld id="{DDFE426A-BEAF-4B22-9BC8-C663FA0A3B2B}" type="slidenum">
              <a:rPr lang="LID4096" smtClean="0"/>
              <a:t>8</a:t>
            </a:fld>
            <a:endParaRPr lang="LID4096"/>
          </a:p>
        </p:txBody>
      </p:sp>
    </p:spTree>
    <p:extLst>
      <p:ext uri="{BB962C8B-B14F-4D97-AF65-F5344CB8AC3E}">
        <p14:creationId xmlns:p14="http://schemas.microsoft.com/office/powerpoint/2010/main" val="379768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75B0-AC52-954B-A349-C4C3550CDE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7B24C303-7FE9-0F05-B5D6-C06990560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BF5397F7-72DD-CA93-2A3D-4266015AFD6B}"/>
              </a:ext>
            </a:extLst>
          </p:cNvPr>
          <p:cNvSpPr>
            <a:spLocks noGrp="1"/>
          </p:cNvSpPr>
          <p:nvPr>
            <p:ph type="dt" sz="half" idx="10"/>
          </p:nvPr>
        </p:nvSpPr>
        <p:spPr/>
        <p:txBody>
          <a:bodyPr/>
          <a:lstStyle/>
          <a:p>
            <a:fld id="{73C3BD54-29B9-3D42-B178-776ED395AA85}" type="datetimeFigureOut">
              <a:rPr lang="en-US" smtClean="0"/>
              <a:pPr/>
              <a:t>4/27/2025</a:t>
            </a:fld>
            <a:endParaRPr lang="en-US" sz="1400"/>
          </a:p>
        </p:txBody>
      </p:sp>
      <p:sp>
        <p:nvSpPr>
          <p:cNvPr id="5" name="Footer Placeholder 4">
            <a:extLst>
              <a:ext uri="{FF2B5EF4-FFF2-40B4-BE49-F238E27FC236}">
                <a16:creationId xmlns:a16="http://schemas.microsoft.com/office/drawing/2014/main" id="{84E85D9F-6551-1E01-A8EA-10A5DC523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99F6C-4FC3-1D34-C7CA-065D98AE135B}"/>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95935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9F01-F5AD-CB4F-F3D0-E5530894E3EF}"/>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4ADDA8A6-BD0C-FD32-4F86-2CBC9EC6CC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F34E6C0-E6DC-3FB7-A835-D2332983E6B2}"/>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5" name="Footer Placeholder 4">
            <a:extLst>
              <a:ext uri="{FF2B5EF4-FFF2-40B4-BE49-F238E27FC236}">
                <a16:creationId xmlns:a16="http://schemas.microsoft.com/office/drawing/2014/main" id="{10045B3F-361E-E2AF-FF7A-4A35425DF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8CD67-B05C-21C5-BB64-B4AED3FB40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27982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C8152-D3D0-5CB3-4FCE-7F4C74FC40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01BD8926-E2A8-70F5-7A88-EB19316F1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FE5EE6C6-22B6-D536-0385-2549E25DDF2E}"/>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5" name="Footer Placeholder 4">
            <a:extLst>
              <a:ext uri="{FF2B5EF4-FFF2-40B4-BE49-F238E27FC236}">
                <a16:creationId xmlns:a16="http://schemas.microsoft.com/office/drawing/2014/main" id="{F8DB651D-B7FE-8B28-5C13-6BB43E9B8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D4296-E4C5-A70A-C426-088EE057F61E}"/>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29889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33C4-8F9B-AEC3-8980-E9444A3A5BF8}"/>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EE65DA3-B584-5AF2-5D72-8860426DF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D2B8BAF3-8001-9B27-B728-470D5AE56BC0}"/>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5" name="Footer Placeholder 4">
            <a:extLst>
              <a:ext uri="{FF2B5EF4-FFF2-40B4-BE49-F238E27FC236}">
                <a16:creationId xmlns:a16="http://schemas.microsoft.com/office/drawing/2014/main" id="{CB4474B5-5393-73BF-0A5E-918709BBB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9EE69-8C51-18B1-293A-F15EC2AE40D8}"/>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94142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1EA4-2204-E822-1628-44829FF30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9DA1E4E7-8A44-2688-6251-500F83324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25C87-99D0-A521-FF05-12B80631BF8F}"/>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5" name="Footer Placeholder 4">
            <a:extLst>
              <a:ext uri="{FF2B5EF4-FFF2-40B4-BE49-F238E27FC236}">
                <a16:creationId xmlns:a16="http://schemas.microsoft.com/office/drawing/2014/main" id="{2A3DB5B9-B7C9-B76D-A9F0-3D94A40B0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39060-0B30-AE48-B5B7-3DC6F6B2707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44813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D347-1357-216A-DA8E-6782C89049CF}"/>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CDCEAB60-7A54-AC65-5EFD-878129853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FC079618-77DA-E54C-BA78-084990D292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2271334E-9C2B-796D-6E57-A28EF5911CB0}"/>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6" name="Footer Placeholder 5">
            <a:extLst>
              <a:ext uri="{FF2B5EF4-FFF2-40B4-BE49-F238E27FC236}">
                <a16:creationId xmlns:a16="http://schemas.microsoft.com/office/drawing/2014/main" id="{7DC22692-1FD4-3C79-61DC-8AEAB2B3C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3249A0-9DC3-50AF-7AA0-707360E83DD9}"/>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24982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0AA78-A64F-4332-7B7F-556739567203}"/>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52158406-2B64-667E-4A9A-424D49B5C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424308-202C-A6F1-CAC8-DB00DFB5C4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20937818-56D9-8487-CF55-AB95A79BB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163A5F-F4BB-1B18-2545-34005B5F8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F4621E8A-A7CD-10FC-965A-F4BF2D5227BA}"/>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8" name="Footer Placeholder 7">
            <a:extLst>
              <a:ext uri="{FF2B5EF4-FFF2-40B4-BE49-F238E27FC236}">
                <a16:creationId xmlns:a16="http://schemas.microsoft.com/office/drawing/2014/main" id="{9F82F9F1-D5EA-2B3B-648F-6ABBF83498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592C25-C5B8-FCDE-1221-055D57871F35}"/>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90582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9528-ED9D-C681-B342-265DC669FF68}"/>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CA9B4C88-49BE-BDE3-219B-7B36DA225E19}"/>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4" name="Footer Placeholder 3">
            <a:extLst>
              <a:ext uri="{FF2B5EF4-FFF2-40B4-BE49-F238E27FC236}">
                <a16:creationId xmlns:a16="http://schemas.microsoft.com/office/drawing/2014/main" id="{EA4AC6F1-7E60-5F36-C1B7-6109FACFB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7BC11A-8C02-B962-E8C0-6161575B349C}"/>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26754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28B0F-DD4B-D226-CB4B-2D56440ABEFF}"/>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3" name="Footer Placeholder 2">
            <a:extLst>
              <a:ext uri="{FF2B5EF4-FFF2-40B4-BE49-F238E27FC236}">
                <a16:creationId xmlns:a16="http://schemas.microsoft.com/office/drawing/2014/main" id="{B95F9933-69EB-0605-80D3-FD2E9F7E12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AA287-5CEF-5634-C717-5A7451D20E26}"/>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79729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C498-29DA-852E-F996-67D668F85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4D9D0A6F-BC2B-6670-435E-618639EA73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1C1D5B96-78A6-26A0-F3C1-DC14211EC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33912-A35E-F049-6887-24654A0E6A0B}"/>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6" name="Footer Placeholder 5">
            <a:extLst>
              <a:ext uri="{FF2B5EF4-FFF2-40B4-BE49-F238E27FC236}">
                <a16:creationId xmlns:a16="http://schemas.microsoft.com/office/drawing/2014/main" id="{F9A72E49-7167-F458-E21E-65AA44C00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0C21F-6FF8-226A-3CEF-B0D48681A7B8}"/>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03920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DF9D-0B84-B1B5-261D-F3B13828E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DA650A7C-8616-F878-7FC7-68783E716D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B1A9AAAD-F576-2278-1FE4-5E4B2D07D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3D570-328D-E3B1-9CE5-1AE469F93F50}"/>
              </a:ext>
            </a:extLst>
          </p:cNvPr>
          <p:cNvSpPr>
            <a:spLocks noGrp="1"/>
          </p:cNvSpPr>
          <p:nvPr>
            <p:ph type="dt" sz="half" idx="10"/>
          </p:nvPr>
        </p:nvSpPr>
        <p:spPr/>
        <p:txBody>
          <a:bodyPr/>
          <a:lstStyle/>
          <a:p>
            <a:fld id="{73C3BD54-29B9-3D42-B178-776ED395AA85}" type="datetimeFigureOut">
              <a:rPr lang="en-US" smtClean="0"/>
              <a:t>4/27/2025</a:t>
            </a:fld>
            <a:endParaRPr lang="en-US"/>
          </a:p>
        </p:txBody>
      </p:sp>
      <p:sp>
        <p:nvSpPr>
          <p:cNvPr id="6" name="Footer Placeholder 5">
            <a:extLst>
              <a:ext uri="{FF2B5EF4-FFF2-40B4-BE49-F238E27FC236}">
                <a16:creationId xmlns:a16="http://schemas.microsoft.com/office/drawing/2014/main" id="{7ACA2F4C-0AFE-9F90-7AA1-9E3A9FD10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5AD73-D7F5-7902-1557-B1355764DB57}"/>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15727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B0D13-5AD2-2166-3814-FFB85E49A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03651081-989F-2DF8-0F47-762D25A33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9036C92F-298B-0543-DC8F-F9C28A8FE4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3BD54-29B9-3D42-B178-776ED395AA85}" type="datetimeFigureOut">
              <a:rPr lang="en-US" smtClean="0"/>
              <a:pPr/>
              <a:t>4/27/2025</a:t>
            </a:fld>
            <a:endParaRPr lang="en-US" dirty="0"/>
          </a:p>
        </p:txBody>
      </p:sp>
      <p:sp>
        <p:nvSpPr>
          <p:cNvPr id="5" name="Footer Placeholder 4">
            <a:extLst>
              <a:ext uri="{FF2B5EF4-FFF2-40B4-BE49-F238E27FC236}">
                <a16:creationId xmlns:a16="http://schemas.microsoft.com/office/drawing/2014/main" id="{41C9C2CC-67ED-7B2E-08A6-D2DBC2974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385637-E964-30E6-CA23-B66A99CD3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3746401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3CCE-6F0F-FBBC-33EF-5610994F2F17}"/>
              </a:ext>
            </a:extLst>
          </p:cNvPr>
          <p:cNvSpPr>
            <a:spLocks noGrp="1"/>
          </p:cNvSpPr>
          <p:nvPr>
            <p:ph type="ctrTitle"/>
          </p:nvPr>
        </p:nvSpPr>
        <p:spPr>
          <a:xfrm>
            <a:off x="1595719" y="3797674"/>
            <a:ext cx="8992816" cy="1012011"/>
          </a:xfrm>
        </p:spPr>
        <p:txBody>
          <a:bodyPr>
            <a:normAutofit fontScale="90000"/>
          </a:bodyPr>
          <a:lstStyle/>
          <a:p>
            <a:r>
              <a:rPr lang="is-IS" sz="6000" b="1" dirty="0">
                <a:solidFill>
                  <a:srgbClr val="13416E"/>
                </a:solidFill>
                <a:cs typeface="Arial" panose="020B0604020202020204" pitchFamily="34" charset="0"/>
              </a:rPr>
              <a:t>Félag háskólamenntaðra starfsmanna Stjórnarráðsins</a:t>
            </a:r>
            <a:endParaRPr lang="is-IS" sz="6000" dirty="0">
              <a:solidFill>
                <a:srgbClr val="13416E"/>
              </a:solidFill>
              <a:cs typeface="Arial" panose="020B0604020202020204" pitchFamily="34" charset="0"/>
            </a:endParaRPr>
          </a:p>
        </p:txBody>
      </p:sp>
      <p:sp>
        <p:nvSpPr>
          <p:cNvPr id="3" name="Subtitle 2">
            <a:extLst>
              <a:ext uri="{FF2B5EF4-FFF2-40B4-BE49-F238E27FC236}">
                <a16:creationId xmlns:a16="http://schemas.microsoft.com/office/drawing/2014/main" id="{B5259D2D-0374-F177-657F-B6B92291D267}"/>
              </a:ext>
            </a:extLst>
          </p:cNvPr>
          <p:cNvSpPr>
            <a:spLocks noGrp="1"/>
          </p:cNvSpPr>
          <p:nvPr>
            <p:ph type="subTitle" idx="1"/>
          </p:nvPr>
        </p:nvSpPr>
        <p:spPr>
          <a:xfrm>
            <a:off x="4154577" y="5135447"/>
            <a:ext cx="3882844" cy="882904"/>
          </a:xfrm>
        </p:spPr>
        <p:txBody>
          <a:bodyPr>
            <a:normAutofit/>
          </a:bodyPr>
          <a:lstStyle/>
          <a:p>
            <a:r>
              <a:rPr lang="is-IS" dirty="0">
                <a:solidFill>
                  <a:srgbClr val="13416E"/>
                </a:solidFill>
              </a:rPr>
              <a:t>Skýrsla stjórnar 2024-2025</a:t>
            </a:r>
          </a:p>
        </p:txBody>
      </p:sp>
      <p:pic>
        <p:nvPicPr>
          <p:cNvPr id="6" name="Mynd 5">
            <a:extLst>
              <a:ext uri="{FF2B5EF4-FFF2-40B4-BE49-F238E27FC236}">
                <a16:creationId xmlns:a16="http://schemas.microsoft.com/office/drawing/2014/main" id="{F5F58B74-1265-45EE-9B59-1242E3B737D8}"/>
              </a:ext>
            </a:extLst>
          </p:cNvPr>
          <p:cNvPicPr>
            <a:picLocks noChangeAspect="1"/>
          </p:cNvPicPr>
          <p:nvPr/>
        </p:nvPicPr>
        <p:blipFill>
          <a:blip r:embed="rId2"/>
          <a:stretch>
            <a:fillRect/>
          </a:stretch>
        </p:blipFill>
        <p:spPr>
          <a:xfrm>
            <a:off x="5015101" y="415652"/>
            <a:ext cx="2154051" cy="2728976"/>
          </a:xfrm>
          <a:prstGeom prst="rect">
            <a:avLst/>
          </a:prstGeom>
        </p:spPr>
      </p:pic>
    </p:spTree>
    <p:extLst>
      <p:ext uri="{BB962C8B-B14F-4D97-AF65-F5344CB8AC3E}">
        <p14:creationId xmlns:p14="http://schemas.microsoft.com/office/powerpoint/2010/main" val="36665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438D11F-3614-4DB7-86D2-07AF045F1501}"/>
              </a:ext>
            </a:extLst>
          </p:cNvPr>
          <p:cNvSpPr>
            <a:spLocks noGrp="1"/>
          </p:cNvSpPr>
          <p:nvPr>
            <p:ph type="title"/>
          </p:nvPr>
        </p:nvSpPr>
        <p:spPr/>
        <p:txBody>
          <a:bodyPr/>
          <a:lstStyle/>
          <a:p>
            <a:pPr algn="ctr"/>
            <a:r>
              <a:rPr lang="is-IS" b="1" dirty="0"/>
              <a:t>Þjónustuskrifstofan Stétt</a:t>
            </a:r>
            <a:endParaRPr lang="LID4096" dirty="0"/>
          </a:p>
        </p:txBody>
      </p:sp>
      <p:sp>
        <p:nvSpPr>
          <p:cNvPr id="3" name="Staðgengill efnis 2">
            <a:extLst>
              <a:ext uri="{FF2B5EF4-FFF2-40B4-BE49-F238E27FC236}">
                <a16:creationId xmlns:a16="http://schemas.microsoft.com/office/drawing/2014/main" id="{24E206CF-DF55-47E2-9AEC-7F8AFD4BABFE}"/>
              </a:ext>
            </a:extLst>
          </p:cNvPr>
          <p:cNvSpPr>
            <a:spLocks noGrp="1"/>
          </p:cNvSpPr>
          <p:nvPr>
            <p:ph idx="1"/>
          </p:nvPr>
        </p:nvSpPr>
        <p:spPr/>
        <p:txBody>
          <a:bodyPr>
            <a:normAutofit fontScale="92500" lnSpcReduction="10000"/>
          </a:bodyPr>
          <a:lstStyle/>
          <a:p>
            <a:pPr marL="342900" lvl="0" indent="-342900" algn="just">
              <a:lnSpc>
                <a:spcPct val="115000"/>
              </a:lnSpc>
              <a:buFont typeface="Symbol" panose="05050102010706020507" pitchFamily="18" charset="2"/>
              <a:buChar char=""/>
            </a:pP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FHSS er</a:t>
            </a:r>
            <a:r>
              <a:rPr lang="is-IS" sz="1800" dirty="0">
                <a:latin typeface="Times New Roman" panose="02020603050405020304" pitchFamily="18" charset="0"/>
                <a:ea typeface="Calibri" panose="020F0502020204030204" pitchFamily="34" charset="0"/>
                <a:cs typeface="Times New Roman" panose="02020603050405020304" pitchFamily="18" charset="0"/>
              </a:rPr>
              <a:t> </a:t>
            </a: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rótgróið og sjálfbært stéttarfélag.</a:t>
            </a:r>
          </a:p>
          <a:p>
            <a:pPr marL="800100" lvl="1" indent="-342900" algn="just">
              <a:lnSpc>
                <a:spcPct val="115000"/>
              </a:lnSpc>
              <a:buFont typeface="Symbol" panose="05050102010706020507" pitchFamily="18" charset="2"/>
              <a:buChar char=""/>
            </a:pPr>
            <a:r>
              <a:rPr lang="is-IS" sz="1600" dirty="0">
                <a:latin typeface="Times New Roman" panose="02020603050405020304" pitchFamily="18" charset="0"/>
                <a:ea typeface="Calibri" panose="020F0502020204030204" pitchFamily="34" charset="0"/>
                <a:cs typeface="Times New Roman" panose="02020603050405020304" pitchFamily="18" charset="0"/>
              </a:rPr>
              <a:t>Það þriðja stærsta innan BHM þegar kemur að samningum við ríkið.</a:t>
            </a:r>
            <a:endParaRPr lang="is-I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is-IS" sz="1800" dirty="0">
                <a:latin typeface="Times New Roman" panose="02020603050405020304" pitchFamily="18" charset="0"/>
                <a:ea typeface="Calibri" panose="020F0502020204030204" pitchFamily="34" charset="0"/>
                <a:cs typeface="Times New Roman" panose="02020603050405020304" pitchFamily="18" charset="0"/>
              </a:rPr>
              <a:t>Ný þjónustuskrifstofa tók formlega til starfa 1. janúar 2024. </a:t>
            </a:r>
            <a:r>
              <a:rPr lang="is-IS" sz="1800" dirty="0" err="1">
                <a:latin typeface="Times New Roman" panose="02020603050405020304" pitchFamily="18" charset="0"/>
                <a:ea typeface="Calibri" panose="020F0502020204030204" pitchFamily="34" charset="0"/>
                <a:cs typeface="Times New Roman" panose="02020603050405020304" pitchFamily="18" charset="0"/>
              </a:rPr>
              <a:t>Starfræksla</a:t>
            </a:r>
            <a:r>
              <a:rPr lang="is-IS" sz="1800" dirty="0">
                <a:latin typeface="Times New Roman" panose="02020603050405020304" pitchFamily="18" charset="0"/>
                <a:ea typeface="Calibri" panose="020F0502020204030204" pitchFamily="34" charset="0"/>
                <a:cs typeface="Times New Roman" panose="02020603050405020304" pitchFamily="18" charset="0"/>
              </a:rPr>
              <a:t> þjónustuskrifstofu </a:t>
            </a: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skapar aukinn tækifæri til sóknar í kjara- og réttindamálum, hagræðis í rekstri, bættrar þjónustu og tækifæri til þróunar. </a:t>
            </a:r>
          </a:p>
          <a:p>
            <a:pPr marL="342900" lvl="0" indent="-342900" algn="just">
              <a:lnSpc>
                <a:spcPct val="115000"/>
              </a:lnSpc>
              <a:buFont typeface="Symbol" panose="05050102010706020507" pitchFamily="18" charset="2"/>
              <a:buChar char=""/>
            </a:pP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Samstarfsfélög þjónustuskrifstofunnar í dag eru FHSS og </a:t>
            </a:r>
            <a:r>
              <a:rPr lang="is-IS" sz="1800" dirty="0">
                <a:latin typeface="Times New Roman" panose="02020603050405020304" pitchFamily="18" charset="0"/>
                <a:ea typeface="Calibri" panose="020F0502020204030204" pitchFamily="34" charset="0"/>
                <a:cs typeface="Times New Roman" panose="02020603050405020304" pitchFamily="18" charset="0"/>
              </a:rPr>
              <a:t>Stéttarfélag lögfræðinga (SL).</a:t>
            </a:r>
            <a:r>
              <a:rPr lang="is-I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s-IS" sz="18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15000"/>
              </a:lnSpc>
              <a:buFont typeface="Symbol" panose="05050102010706020507" pitchFamily="18" charset="2"/>
              <a:buChar char=""/>
            </a:pPr>
            <a:r>
              <a:rPr lang="is-IS" sz="1600" dirty="0">
                <a:latin typeface="Times New Roman" panose="02020603050405020304" pitchFamily="18" charset="0"/>
                <a:cs typeface="Times New Roman" panose="02020603050405020304" pitchFamily="18" charset="0"/>
              </a:rPr>
              <a:t>Undir lok síðasta árs tilkynnti stjórn Kjarafélag viðskipta- og hagfræðinga (KVH) úrsögn úr þjónustuskrifstofu FHSS, SL og KVH. </a:t>
            </a:r>
          </a:p>
          <a:p>
            <a:pPr marL="800100" lvl="1" indent="-342900" algn="just">
              <a:lnSpc>
                <a:spcPct val="115000"/>
              </a:lnSpc>
              <a:buFont typeface="Symbol" panose="05050102010706020507" pitchFamily="18" charset="2"/>
              <a:buChar char=""/>
            </a:pPr>
            <a:r>
              <a:rPr lang="is-IS" sz="1600" dirty="0">
                <a:latin typeface="Times New Roman" panose="02020603050405020304" pitchFamily="18" charset="0"/>
                <a:cs typeface="Times New Roman" panose="02020603050405020304" pitchFamily="18" charset="0"/>
              </a:rPr>
              <a:t>FHSS og SL hafa um árabil haft mjög gott samstarf og því var eindregin vilji til að halda samstarfi félaganna tveggja áfram og skapa aukna sókn í markaðsmálum og þjónustu skrifstofunnar fyrir félagsfólk.</a:t>
            </a:r>
          </a:p>
          <a:p>
            <a:pPr marL="800100" lvl="1" indent="-342900" algn="just">
              <a:lnSpc>
                <a:spcPct val="115000"/>
              </a:lnSpc>
              <a:buFont typeface="Symbol" panose="05050102010706020507" pitchFamily="18" charset="2"/>
              <a:buChar char=""/>
            </a:pPr>
            <a:r>
              <a:rPr lang="is-IS" sz="1600" dirty="0">
                <a:latin typeface="Times New Roman" panose="02020603050405020304" pitchFamily="18" charset="0"/>
                <a:cs typeface="Times New Roman" panose="02020603050405020304" pitchFamily="18" charset="0"/>
              </a:rPr>
              <a:t>Samanlagður fjöldi félagsfólks innan þjónustuskrifstofunnar er um 2.000 manns.</a:t>
            </a:r>
            <a:r>
              <a:rPr lang="is-IS" sz="1800" dirty="0">
                <a:latin typeface="Times New Roman" panose="02020603050405020304" pitchFamily="18" charset="0"/>
                <a:cs typeface="Times New Roman" panose="02020603050405020304" pitchFamily="18" charset="0"/>
              </a:rPr>
              <a:t> </a:t>
            </a:r>
          </a:p>
          <a:p>
            <a:pPr marL="342900" indent="-342900" algn="just">
              <a:lnSpc>
                <a:spcPct val="115000"/>
              </a:lnSpc>
              <a:buFont typeface="Symbol" panose="05050102010706020507" pitchFamily="18" charset="2"/>
              <a:buChar char=""/>
            </a:pPr>
            <a:r>
              <a:rPr lang="is-IS" sz="1800" dirty="0">
                <a:latin typeface="Times New Roman" panose="02020603050405020304" pitchFamily="18" charset="0"/>
                <a:ea typeface="Calibri" panose="020F0502020204030204" pitchFamily="34" charset="0"/>
                <a:cs typeface="Times New Roman" panose="02020603050405020304" pitchFamily="18" charset="0"/>
              </a:rPr>
              <a:t>FHSS leggur áfram áherslu á lág félagsgjöld og góða þjónustu. Félagsgjöldin í FHSS eru 0,65% og eru á meðal lægstu félagsgjalda hjá aðildarfélögum innan BHM.  </a:t>
            </a:r>
          </a:p>
          <a:p>
            <a:pPr marL="342900" indent="-342900" algn="just">
              <a:lnSpc>
                <a:spcPct val="115000"/>
              </a:lnSpc>
              <a:buFont typeface="Symbol" panose="05050102010706020507" pitchFamily="18" charset="2"/>
              <a:buChar char=""/>
            </a:pPr>
            <a:r>
              <a:rPr lang="is-IS" sz="1800" dirty="0">
                <a:latin typeface="Times New Roman" panose="02020603050405020304" pitchFamily="18" charset="0"/>
                <a:ea typeface="Calibri" panose="020F0502020204030204" pitchFamily="34" charset="0"/>
                <a:cs typeface="Times New Roman" panose="02020603050405020304" pitchFamily="18" charset="0"/>
              </a:rPr>
              <a:t>Kostnaður FHSS við rekstur þjónustuskrifstofu er svipaður og áður.</a:t>
            </a:r>
          </a:p>
        </p:txBody>
      </p:sp>
    </p:spTree>
    <p:extLst>
      <p:ext uri="{BB962C8B-B14F-4D97-AF65-F5344CB8AC3E}">
        <p14:creationId xmlns:p14="http://schemas.microsoft.com/office/powerpoint/2010/main" val="186036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CC63542-2F08-47E9-9F2D-69FAB241ABC8}"/>
              </a:ext>
            </a:extLst>
          </p:cNvPr>
          <p:cNvSpPr>
            <a:spLocks noGrp="1"/>
          </p:cNvSpPr>
          <p:nvPr>
            <p:ph type="title"/>
          </p:nvPr>
        </p:nvSpPr>
        <p:spPr/>
        <p:txBody>
          <a:bodyPr/>
          <a:lstStyle/>
          <a:p>
            <a:pPr algn="ctr"/>
            <a:r>
              <a:rPr lang="is-IS" b="1" dirty="0"/>
              <a:t>Starfsfólk þjónustuskrifstofunnar HVSL</a:t>
            </a:r>
            <a:endParaRPr lang="LID4096" b="1" dirty="0"/>
          </a:p>
        </p:txBody>
      </p:sp>
      <p:pic>
        <p:nvPicPr>
          <p:cNvPr id="5" name="Staðgengill efnis 4">
            <a:extLst>
              <a:ext uri="{FF2B5EF4-FFF2-40B4-BE49-F238E27FC236}">
                <a16:creationId xmlns:a16="http://schemas.microsoft.com/office/drawing/2014/main" id="{145AAA73-0DCF-4BF5-B08F-64136FF13D61}"/>
              </a:ext>
            </a:extLst>
          </p:cNvPr>
          <p:cNvPicPr>
            <a:picLocks noGrp="1" noChangeAspect="1"/>
          </p:cNvPicPr>
          <p:nvPr>
            <p:ph idx="1"/>
          </p:nvPr>
        </p:nvPicPr>
        <p:blipFill>
          <a:blip r:embed="rId2"/>
          <a:stretch>
            <a:fillRect/>
          </a:stretch>
        </p:blipFill>
        <p:spPr>
          <a:xfrm>
            <a:off x="838200" y="1533795"/>
            <a:ext cx="2887494" cy="3258234"/>
          </a:xfrm>
        </p:spPr>
      </p:pic>
      <p:pic>
        <p:nvPicPr>
          <p:cNvPr id="9" name="Mynd 8">
            <a:extLst>
              <a:ext uri="{FF2B5EF4-FFF2-40B4-BE49-F238E27FC236}">
                <a16:creationId xmlns:a16="http://schemas.microsoft.com/office/drawing/2014/main" id="{838F745B-6B1B-4AEA-A624-01D5B421D768}"/>
              </a:ext>
            </a:extLst>
          </p:cNvPr>
          <p:cNvPicPr>
            <a:picLocks noChangeAspect="1"/>
          </p:cNvPicPr>
          <p:nvPr/>
        </p:nvPicPr>
        <p:blipFill>
          <a:blip r:embed="rId3"/>
          <a:stretch>
            <a:fillRect/>
          </a:stretch>
        </p:blipFill>
        <p:spPr>
          <a:xfrm>
            <a:off x="7599269" y="1524817"/>
            <a:ext cx="2887494" cy="3257321"/>
          </a:xfrm>
          <a:prstGeom prst="rect">
            <a:avLst/>
          </a:prstGeom>
        </p:spPr>
      </p:pic>
      <p:sp>
        <p:nvSpPr>
          <p:cNvPr id="10" name="Staðgengill efnis 2">
            <a:extLst>
              <a:ext uri="{FF2B5EF4-FFF2-40B4-BE49-F238E27FC236}">
                <a16:creationId xmlns:a16="http://schemas.microsoft.com/office/drawing/2014/main" id="{93E7D5A7-DECB-4379-BA9B-F7CE71080956}"/>
              </a:ext>
            </a:extLst>
          </p:cNvPr>
          <p:cNvSpPr txBox="1">
            <a:spLocks/>
          </p:cNvSpPr>
          <p:nvPr/>
        </p:nvSpPr>
        <p:spPr>
          <a:xfrm>
            <a:off x="932329" y="5145741"/>
            <a:ext cx="2793365" cy="1031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is-IS" sz="1600" dirty="0"/>
              <a:t>Hjalti Einarsson</a:t>
            </a:r>
          </a:p>
          <a:p>
            <a:pPr marL="0" indent="0" algn="ctr">
              <a:lnSpc>
                <a:spcPct val="120000"/>
              </a:lnSpc>
              <a:buNone/>
            </a:pPr>
            <a:r>
              <a:rPr lang="is-IS" sz="1600" dirty="0"/>
              <a:t>Framkvæmdastjóri</a:t>
            </a:r>
          </a:p>
          <a:p>
            <a:pPr marL="0" indent="0">
              <a:lnSpc>
                <a:spcPct val="120000"/>
              </a:lnSpc>
              <a:buNone/>
            </a:pPr>
            <a:endParaRPr lang="is-IS" dirty="0"/>
          </a:p>
          <a:p>
            <a:endParaRPr lang="LID4096" dirty="0"/>
          </a:p>
        </p:txBody>
      </p:sp>
      <p:sp>
        <p:nvSpPr>
          <p:cNvPr id="11" name="Staðgengill efnis 2">
            <a:extLst>
              <a:ext uri="{FF2B5EF4-FFF2-40B4-BE49-F238E27FC236}">
                <a16:creationId xmlns:a16="http://schemas.microsoft.com/office/drawing/2014/main" id="{EDCFB96C-4D8B-4167-9A55-46CB113AAE22}"/>
              </a:ext>
            </a:extLst>
          </p:cNvPr>
          <p:cNvSpPr txBox="1">
            <a:spLocks/>
          </p:cNvSpPr>
          <p:nvPr/>
        </p:nvSpPr>
        <p:spPr>
          <a:xfrm>
            <a:off x="4218734" y="5189734"/>
            <a:ext cx="2793365" cy="1031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is-IS" sz="1600" dirty="0"/>
              <a:t>Halldór K. Valdimarsson</a:t>
            </a:r>
          </a:p>
          <a:p>
            <a:pPr marL="0" indent="0" algn="ctr">
              <a:lnSpc>
                <a:spcPct val="120000"/>
              </a:lnSpc>
              <a:buNone/>
            </a:pPr>
            <a:r>
              <a:rPr lang="is-IS" sz="1600" dirty="0"/>
              <a:t>Fjármálastjóri</a:t>
            </a:r>
          </a:p>
          <a:p>
            <a:pPr marL="0" indent="0">
              <a:lnSpc>
                <a:spcPct val="120000"/>
              </a:lnSpc>
              <a:buNone/>
            </a:pPr>
            <a:endParaRPr lang="is-IS" dirty="0"/>
          </a:p>
          <a:p>
            <a:endParaRPr lang="LID4096" dirty="0"/>
          </a:p>
        </p:txBody>
      </p:sp>
      <p:sp>
        <p:nvSpPr>
          <p:cNvPr id="12" name="Staðgengill efnis 2">
            <a:extLst>
              <a:ext uri="{FF2B5EF4-FFF2-40B4-BE49-F238E27FC236}">
                <a16:creationId xmlns:a16="http://schemas.microsoft.com/office/drawing/2014/main" id="{8FF247DD-DF03-4E31-AA54-1514582DF344}"/>
              </a:ext>
            </a:extLst>
          </p:cNvPr>
          <p:cNvSpPr txBox="1">
            <a:spLocks/>
          </p:cNvSpPr>
          <p:nvPr/>
        </p:nvSpPr>
        <p:spPr>
          <a:xfrm>
            <a:off x="7505139" y="5198699"/>
            <a:ext cx="2793365" cy="103122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is-IS" sz="2900" dirty="0"/>
              <a:t>Anna Margrét Steingrímsdóttir</a:t>
            </a:r>
          </a:p>
          <a:p>
            <a:pPr marL="0" indent="0" algn="ctr">
              <a:lnSpc>
                <a:spcPct val="120000"/>
              </a:lnSpc>
              <a:buNone/>
            </a:pPr>
            <a:r>
              <a:rPr lang="is-IS" sz="2900" dirty="0"/>
              <a:t>Markaðs- og kynningarfulltrúi</a:t>
            </a:r>
          </a:p>
          <a:p>
            <a:pPr marL="0" indent="0">
              <a:lnSpc>
                <a:spcPct val="120000"/>
              </a:lnSpc>
              <a:buNone/>
            </a:pPr>
            <a:endParaRPr lang="is-IS" dirty="0"/>
          </a:p>
          <a:p>
            <a:endParaRPr lang="LID4096" dirty="0"/>
          </a:p>
        </p:txBody>
      </p:sp>
      <p:pic>
        <p:nvPicPr>
          <p:cNvPr id="13" name="Picture 2">
            <a:extLst>
              <a:ext uri="{FF2B5EF4-FFF2-40B4-BE49-F238E27FC236}">
                <a16:creationId xmlns:a16="http://schemas.microsoft.com/office/drawing/2014/main" id="{183967A4-8443-44C2-A61C-B229E51ED9ED}"/>
              </a:ext>
            </a:extLst>
          </p:cNvPr>
          <p:cNvPicPr>
            <a:picLocks noChangeAspect="1"/>
          </p:cNvPicPr>
          <p:nvPr/>
        </p:nvPicPr>
        <p:blipFill>
          <a:blip r:embed="rId4"/>
          <a:stretch>
            <a:fillRect/>
          </a:stretch>
        </p:blipFill>
        <p:spPr>
          <a:xfrm>
            <a:off x="4218734" y="1524817"/>
            <a:ext cx="2793365" cy="3285951"/>
          </a:xfrm>
          <a:prstGeom prst="rect">
            <a:avLst/>
          </a:prstGeom>
        </p:spPr>
      </p:pic>
    </p:spTree>
    <p:extLst>
      <p:ext uri="{BB962C8B-B14F-4D97-AF65-F5344CB8AC3E}">
        <p14:creationId xmlns:p14="http://schemas.microsoft.com/office/powerpoint/2010/main" val="47771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6678528-DD24-410C-97A3-C7CAC3E20D33}"/>
              </a:ext>
            </a:extLst>
          </p:cNvPr>
          <p:cNvSpPr>
            <a:spLocks noGrp="1"/>
          </p:cNvSpPr>
          <p:nvPr>
            <p:ph type="title"/>
          </p:nvPr>
        </p:nvSpPr>
        <p:spPr>
          <a:xfrm>
            <a:off x="838200" y="365125"/>
            <a:ext cx="10515600" cy="1034697"/>
          </a:xfrm>
        </p:spPr>
        <p:txBody>
          <a:bodyPr/>
          <a:lstStyle/>
          <a:p>
            <a:pPr algn="ctr"/>
            <a:r>
              <a:rPr lang="is-IS" b="1" dirty="0"/>
              <a:t>Helstu samstarfsmálefni aðildarfélaga Stétt</a:t>
            </a:r>
            <a:endParaRPr lang="LID4096" b="1" dirty="0"/>
          </a:p>
        </p:txBody>
      </p:sp>
      <p:sp>
        <p:nvSpPr>
          <p:cNvPr id="3" name="Staðgengill efnis 2">
            <a:extLst>
              <a:ext uri="{FF2B5EF4-FFF2-40B4-BE49-F238E27FC236}">
                <a16:creationId xmlns:a16="http://schemas.microsoft.com/office/drawing/2014/main" id="{71D0357B-B2A7-4944-83A5-333C7D74A990}"/>
              </a:ext>
            </a:extLst>
          </p:cNvPr>
          <p:cNvSpPr>
            <a:spLocks noGrp="1"/>
          </p:cNvSpPr>
          <p:nvPr>
            <p:ph idx="1"/>
          </p:nvPr>
        </p:nvSpPr>
        <p:spPr>
          <a:xfrm>
            <a:off x="541867" y="1399822"/>
            <a:ext cx="10811933" cy="5093053"/>
          </a:xfrm>
        </p:spPr>
        <p:txBody>
          <a:bodyPr>
            <a:normAutofit fontScale="70000" lnSpcReduction="20000"/>
          </a:bodyPr>
          <a:lstStyle/>
          <a:p>
            <a:pPr marL="0" indent="0">
              <a:buNone/>
            </a:pPr>
            <a:r>
              <a:rPr lang="is-IS" b="1" dirty="0"/>
              <a:t>1) Þjónusta við félagsmenn</a:t>
            </a:r>
          </a:p>
          <a:p>
            <a:pPr lvl="1"/>
            <a:r>
              <a:rPr lang="is-IS" dirty="0"/>
              <a:t>Ráðgjöf um réttindi, laun, kjör, samningagerð, upplýsingastreymi og lögfræðiaðstoð. </a:t>
            </a:r>
          </a:p>
          <a:p>
            <a:pPr marL="0" indent="0">
              <a:buNone/>
            </a:pPr>
            <a:r>
              <a:rPr lang="is-IS" b="1" dirty="0"/>
              <a:t>2) Rekstur félaga</a:t>
            </a:r>
          </a:p>
          <a:p>
            <a:pPr lvl="1"/>
            <a:r>
              <a:rPr lang="is-IS" dirty="0"/>
              <a:t>Umsjón félagskrá, póstlista, vefsíður, skjalavarsla, bókhald, greiðsla reikninga o.fl.</a:t>
            </a:r>
          </a:p>
          <a:p>
            <a:pPr marL="0" indent="0">
              <a:buNone/>
            </a:pPr>
            <a:r>
              <a:rPr lang="is-IS" b="1" dirty="0"/>
              <a:t>3) Samningagerð</a:t>
            </a:r>
          </a:p>
          <a:p>
            <a:pPr lvl="1"/>
            <a:r>
              <a:rPr lang="is-IS" dirty="0"/>
              <a:t>Kjarasamningar, stofnanasamningar ásamt upplýsingum og tölfræði.</a:t>
            </a:r>
          </a:p>
          <a:p>
            <a:pPr marL="0" indent="0">
              <a:buNone/>
            </a:pPr>
            <a:r>
              <a:rPr lang="is-IS" b="1" dirty="0"/>
              <a:t>4) Erlent samstarf</a:t>
            </a:r>
          </a:p>
          <a:p>
            <a:pPr lvl="1"/>
            <a:r>
              <a:rPr lang="is-IS" dirty="0"/>
              <a:t>Umsjón með ráðstefnum, heimsóknum og samstarfi við sambærileg félög háskólamenntaðra á Norðurlöndum. </a:t>
            </a:r>
          </a:p>
          <a:p>
            <a:pPr marL="0" indent="0">
              <a:buNone/>
            </a:pPr>
            <a:r>
              <a:rPr lang="is-IS" b="1" dirty="0"/>
              <a:t>5) Málefni BHM</a:t>
            </a:r>
          </a:p>
          <a:p>
            <a:pPr lvl="1"/>
            <a:r>
              <a:rPr lang="is-IS" dirty="0"/>
              <a:t>Gjaldalíkan BHM, sjóðir og nefndir BHM, stefnumótun, aðalfundir og þátttaka BHM í þjóðfélagsumræðu. </a:t>
            </a:r>
          </a:p>
          <a:p>
            <a:pPr marL="0" indent="0">
              <a:buNone/>
            </a:pPr>
            <a:r>
              <a:rPr lang="is-IS" b="1" dirty="0"/>
              <a:t>6) Húsnæðismál</a:t>
            </a:r>
          </a:p>
          <a:p>
            <a:pPr lvl="1"/>
            <a:r>
              <a:rPr lang="is-IS" dirty="0"/>
              <a:t>Húsnæði þjónustuskrifstofunnar ásamt starfs- og fundaraðstöðu stjórna og starfsmanna skrifstofunnar. </a:t>
            </a:r>
          </a:p>
          <a:p>
            <a:pPr marL="0" indent="0">
              <a:buNone/>
            </a:pPr>
            <a:r>
              <a:rPr lang="is-IS" b="1" dirty="0"/>
              <a:t>7) Kynningarmál</a:t>
            </a:r>
          </a:p>
          <a:p>
            <a:pPr lvl="1"/>
            <a:r>
              <a:rPr lang="is-IS" dirty="0"/>
              <a:t>M.a. Undirbúningur á námskeiðum, fundum, fræðslu og kynningarefnum.</a:t>
            </a:r>
          </a:p>
          <a:p>
            <a:pPr marL="0" indent="0">
              <a:buNone/>
            </a:pPr>
            <a:r>
              <a:rPr lang="is-IS" b="1" dirty="0"/>
              <a:t>8) Sérverkefni og önnur samvinna</a:t>
            </a:r>
          </a:p>
        </p:txBody>
      </p:sp>
    </p:spTree>
    <p:extLst>
      <p:ext uri="{BB962C8B-B14F-4D97-AF65-F5344CB8AC3E}">
        <p14:creationId xmlns:p14="http://schemas.microsoft.com/office/powerpoint/2010/main" val="4147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F915B22B-EBF9-4278-B4A8-EA85FAD544B4}"/>
              </a:ext>
            </a:extLst>
          </p:cNvPr>
          <p:cNvSpPr>
            <a:spLocks noGrp="1"/>
          </p:cNvSpPr>
          <p:nvPr>
            <p:ph type="title"/>
          </p:nvPr>
        </p:nvSpPr>
        <p:spPr/>
        <p:txBody>
          <a:bodyPr/>
          <a:lstStyle/>
          <a:p>
            <a:pPr algn="ctr"/>
            <a:r>
              <a:rPr lang="is-IS" b="1" dirty="0"/>
              <a:t>Nýr kjarasamningur undirritaður</a:t>
            </a:r>
            <a:endParaRPr lang="LID4096" b="1" dirty="0">
              <a:solidFill>
                <a:srgbClr val="FF0000"/>
              </a:solidFill>
            </a:endParaRPr>
          </a:p>
        </p:txBody>
      </p:sp>
      <p:sp>
        <p:nvSpPr>
          <p:cNvPr id="3" name="Staðgengill efnis 2">
            <a:extLst>
              <a:ext uri="{FF2B5EF4-FFF2-40B4-BE49-F238E27FC236}">
                <a16:creationId xmlns:a16="http://schemas.microsoft.com/office/drawing/2014/main" id="{FDCABB1E-3CFA-4DE2-BCD7-AA8B4DE105C3}"/>
              </a:ext>
            </a:extLst>
          </p:cNvPr>
          <p:cNvSpPr>
            <a:spLocks noGrp="1"/>
          </p:cNvSpPr>
          <p:nvPr>
            <p:ph idx="1"/>
          </p:nvPr>
        </p:nvSpPr>
        <p:spPr>
          <a:xfrm>
            <a:off x="741680" y="1825625"/>
            <a:ext cx="4693920" cy="4667250"/>
          </a:xfrm>
        </p:spPr>
        <p:txBody>
          <a:bodyPr>
            <a:noAutofit/>
          </a:bodyPr>
          <a:lstStyle/>
          <a:p>
            <a:r>
              <a:rPr lang="is-IS" sz="2000" dirty="0"/>
              <a:t>Þann 16. desember 2024 skrifaði FHSS undir breytingar og framlengingu kjarasamnings við ríkið. </a:t>
            </a:r>
          </a:p>
          <a:p>
            <a:r>
              <a:rPr lang="is-IS" sz="2000" dirty="0"/>
              <a:t>Um var að ræða samning sem gildir frá 1. apríl 2024 til 31. mars 2028</a:t>
            </a:r>
            <a:r>
              <a:rPr lang="is-IS" sz="2000" dirty="0">
                <a:effectLst/>
                <a:latin typeface="Calibri" panose="020F0502020204030204" pitchFamily="34" charset="0"/>
                <a:ea typeface="Calibri" panose="020F0502020204030204" pitchFamily="34" charset="0"/>
                <a:cs typeface="Calibri" panose="020F0502020204030204" pitchFamily="34" charset="0"/>
              </a:rPr>
              <a:t>.</a:t>
            </a:r>
            <a:endParaRPr lang="is-IS" sz="2000" dirty="0">
              <a:effectLst/>
              <a:latin typeface="Calibri" panose="020F0502020204030204" pitchFamily="34" charset="0"/>
              <a:ea typeface="Calibri" panose="020F0502020204030204" pitchFamily="34" charset="0"/>
              <a:cs typeface="Times New Roman" panose="02020603050405020304" pitchFamily="18" charset="0"/>
            </a:endParaRPr>
          </a:p>
          <a:p>
            <a:r>
              <a:rPr lang="is-IS" sz="2000" dirty="0"/>
              <a:t>Samningurinn var samþykktur með 89% greiddra atkvæða. </a:t>
            </a:r>
          </a:p>
          <a:p>
            <a:r>
              <a:rPr lang="is-IS" sz="2000" dirty="0"/>
              <a:t>Samningurinn felur m.a. í sér prósentuhækkanir á laun, afturvirkni á launahækkanir, launatöfluauka, hækkun orlofs- og persónuuppbótar, varanlega breytingu á vinnuviku, aukin réttindi vegna mæðraverndar og tæknifrjóvgunar, sérstakan viðauka vegna kjaraþróunar félagsfólks FHSS og viðauka um gerðardóm</a:t>
            </a:r>
            <a:r>
              <a:rPr lang="is-IS" sz="2000" dirty="0">
                <a:effectLst/>
                <a:latin typeface="Calibri" panose="020F0502020204030204" pitchFamily="34" charset="0"/>
                <a:ea typeface="Calibri" panose="020F0502020204030204" pitchFamily="34" charset="0"/>
                <a:cs typeface="Calibri" panose="020F0502020204030204" pitchFamily="34" charset="0"/>
              </a:rPr>
              <a:t>.</a:t>
            </a:r>
            <a:endParaRPr lang="is-I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Mynd 4">
            <a:extLst>
              <a:ext uri="{FF2B5EF4-FFF2-40B4-BE49-F238E27FC236}">
                <a16:creationId xmlns:a16="http://schemas.microsoft.com/office/drawing/2014/main" id="{A67D6F75-0910-4D2A-A1D7-03857B926AF2}"/>
              </a:ext>
            </a:extLst>
          </p:cNvPr>
          <p:cNvPicPr>
            <a:picLocks noChangeAspect="1"/>
          </p:cNvPicPr>
          <p:nvPr/>
        </p:nvPicPr>
        <p:blipFill>
          <a:blip r:embed="rId2"/>
          <a:stretch>
            <a:fillRect/>
          </a:stretch>
        </p:blipFill>
        <p:spPr>
          <a:xfrm>
            <a:off x="5617198" y="1825625"/>
            <a:ext cx="6221866" cy="3765550"/>
          </a:xfrm>
          <a:prstGeom prst="rect">
            <a:avLst/>
          </a:prstGeom>
        </p:spPr>
      </p:pic>
    </p:spTree>
    <p:extLst>
      <p:ext uri="{BB962C8B-B14F-4D97-AF65-F5344CB8AC3E}">
        <p14:creationId xmlns:p14="http://schemas.microsoft.com/office/powerpoint/2010/main" val="158698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3DA1D58-B10E-4835-808C-41DA8F96E8E6}"/>
              </a:ext>
            </a:extLst>
          </p:cNvPr>
          <p:cNvSpPr>
            <a:spLocks noGrp="1"/>
          </p:cNvSpPr>
          <p:nvPr>
            <p:ph type="title"/>
          </p:nvPr>
        </p:nvSpPr>
        <p:spPr/>
        <p:txBody>
          <a:bodyPr/>
          <a:lstStyle/>
          <a:p>
            <a:pPr algn="ctr"/>
            <a:r>
              <a:rPr lang="is-IS" b="1" dirty="0"/>
              <a:t>Nýr stofnanasamningur fyrir félagsfólk FHSS hjá Stjórnarráðinu</a:t>
            </a:r>
            <a:endParaRPr lang="LID4096" b="1" dirty="0"/>
          </a:p>
        </p:txBody>
      </p:sp>
      <p:sp>
        <p:nvSpPr>
          <p:cNvPr id="6" name="Staðgengill efnis 2">
            <a:extLst>
              <a:ext uri="{FF2B5EF4-FFF2-40B4-BE49-F238E27FC236}">
                <a16:creationId xmlns:a16="http://schemas.microsoft.com/office/drawing/2014/main" id="{02B3D6FA-586A-4E97-B0B3-E0EAA9487C5E}"/>
              </a:ext>
            </a:extLst>
          </p:cNvPr>
          <p:cNvSpPr txBox="1">
            <a:spLocks/>
          </p:cNvSpPr>
          <p:nvPr/>
        </p:nvSpPr>
        <p:spPr>
          <a:xfrm>
            <a:off x="985595" y="2535707"/>
            <a:ext cx="3357806" cy="237040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8000" b="0" i="0" dirty="0" err="1">
                <a:solidFill>
                  <a:srgbClr val="404040"/>
                </a:solidFill>
                <a:effectLst/>
                <a:latin typeface="neue-haas-unica"/>
              </a:rPr>
              <a:t>Samningurinn</a:t>
            </a:r>
            <a:r>
              <a:rPr lang="en-GB" sz="8000" b="0" i="0" dirty="0">
                <a:solidFill>
                  <a:srgbClr val="404040"/>
                </a:solidFill>
                <a:effectLst/>
                <a:latin typeface="neue-haas-unica"/>
              </a:rPr>
              <a:t> </a:t>
            </a:r>
            <a:r>
              <a:rPr lang="en-GB" sz="8000" b="0" i="0" dirty="0" err="1">
                <a:solidFill>
                  <a:srgbClr val="404040"/>
                </a:solidFill>
                <a:effectLst/>
                <a:latin typeface="neue-haas-unica"/>
              </a:rPr>
              <a:t>felur</a:t>
            </a:r>
            <a:r>
              <a:rPr lang="en-GB" sz="8000" b="0" i="0" dirty="0">
                <a:solidFill>
                  <a:srgbClr val="404040"/>
                </a:solidFill>
                <a:effectLst/>
                <a:latin typeface="neue-haas-unica"/>
              </a:rPr>
              <a:t> í </a:t>
            </a:r>
            <a:r>
              <a:rPr lang="en-GB" sz="8000" b="0" i="0" dirty="0" err="1">
                <a:solidFill>
                  <a:srgbClr val="404040"/>
                </a:solidFill>
                <a:effectLst/>
                <a:latin typeface="neue-haas-unica"/>
              </a:rPr>
              <a:t>sér</a:t>
            </a:r>
            <a:r>
              <a:rPr lang="en-GB" sz="8000" b="0" i="0" dirty="0">
                <a:solidFill>
                  <a:srgbClr val="404040"/>
                </a:solidFill>
                <a:effectLst/>
                <a:latin typeface="neue-haas-unica"/>
              </a:rPr>
              <a:t> </a:t>
            </a:r>
            <a:r>
              <a:rPr lang="en-GB" sz="8000" b="0" i="0" dirty="0" err="1">
                <a:solidFill>
                  <a:srgbClr val="404040"/>
                </a:solidFill>
                <a:effectLst/>
                <a:latin typeface="neue-haas-unica"/>
              </a:rPr>
              <a:t>umtalsverða</a:t>
            </a:r>
            <a:r>
              <a:rPr lang="en-GB" sz="8000" b="0" i="0" dirty="0">
                <a:solidFill>
                  <a:srgbClr val="404040"/>
                </a:solidFill>
                <a:effectLst/>
                <a:latin typeface="neue-haas-unica"/>
              </a:rPr>
              <a:t> </a:t>
            </a:r>
            <a:r>
              <a:rPr lang="en-GB" sz="8000" b="0" i="0" dirty="0" err="1">
                <a:solidFill>
                  <a:srgbClr val="404040"/>
                </a:solidFill>
                <a:effectLst/>
                <a:latin typeface="neue-haas-unica"/>
              </a:rPr>
              <a:t>hækkun</a:t>
            </a:r>
            <a:r>
              <a:rPr lang="en-GB" sz="8000" b="0" i="0" dirty="0">
                <a:solidFill>
                  <a:srgbClr val="404040"/>
                </a:solidFill>
                <a:effectLst/>
                <a:latin typeface="neue-haas-unica"/>
              </a:rPr>
              <a:t> </a:t>
            </a:r>
            <a:r>
              <a:rPr lang="en-GB" sz="8000" b="0" i="0" dirty="0" err="1">
                <a:solidFill>
                  <a:srgbClr val="404040"/>
                </a:solidFill>
                <a:effectLst/>
                <a:latin typeface="neue-haas-unica"/>
              </a:rPr>
              <a:t>lágmarkslauna</a:t>
            </a:r>
            <a:r>
              <a:rPr lang="en-GB" sz="8000" b="0" i="0" dirty="0">
                <a:solidFill>
                  <a:srgbClr val="404040"/>
                </a:solidFill>
                <a:effectLst/>
                <a:latin typeface="neue-haas-unica"/>
              </a:rPr>
              <a:t>, </a:t>
            </a:r>
            <a:r>
              <a:rPr lang="en-GB" sz="8000" b="0" i="0" dirty="0" err="1">
                <a:solidFill>
                  <a:srgbClr val="404040"/>
                </a:solidFill>
                <a:effectLst/>
                <a:latin typeface="neue-haas-unica"/>
              </a:rPr>
              <a:t>fjölgun</a:t>
            </a:r>
            <a:r>
              <a:rPr lang="en-GB" sz="8000" b="0" i="0" dirty="0">
                <a:solidFill>
                  <a:srgbClr val="404040"/>
                </a:solidFill>
                <a:effectLst/>
                <a:latin typeface="neue-haas-unica"/>
              </a:rPr>
              <a:t> </a:t>
            </a:r>
            <a:r>
              <a:rPr lang="en-GB" sz="8000" b="0" i="0" dirty="0" err="1">
                <a:solidFill>
                  <a:srgbClr val="404040"/>
                </a:solidFill>
                <a:effectLst/>
                <a:latin typeface="neue-haas-unica"/>
              </a:rPr>
              <a:t>starfaflokka</a:t>
            </a:r>
            <a:r>
              <a:rPr lang="en-GB" sz="8000" b="0" i="0" dirty="0">
                <a:solidFill>
                  <a:srgbClr val="404040"/>
                </a:solidFill>
                <a:effectLst/>
                <a:latin typeface="neue-haas-unica"/>
              </a:rPr>
              <a:t> og </a:t>
            </a:r>
            <a:r>
              <a:rPr lang="en-GB" sz="8000" b="0" i="0" dirty="0" err="1">
                <a:solidFill>
                  <a:srgbClr val="404040"/>
                </a:solidFill>
                <a:effectLst/>
                <a:latin typeface="neue-haas-unica"/>
              </a:rPr>
              <a:t>aukningu</a:t>
            </a:r>
            <a:r>
              <a:rPr lang="en-GB" sz="8000" b="0" i="0" dirty="0">
                <a:solidFill>
                  <a:srgbClr val="404040"/>
                </a:solidFill>
                <a:effectLst/>
                <a:latin typeface="neue-haas-unica"/>
              </a:rPr>
              <a:t> </a:t>
            </a:r>
            <a:r>
              <a:rPr lang="en-GB" sz="8000" b="0" i="0" dirty="0" err="1">
                <a:solidFill>
                  <a:srgbClr val="404040"/>
                </a:solidFill>
                <a:effectLst/>
                <a:latin typeface="neue-haas-unica"/>
              </a:rPr>
              <a:t>launatengdra</a:t>
            </a:r>
            <a:r>
              <a:rPr lang="en-GB" sz="8000" b="0" i="0" dirty="0">
                <a:solidFill>
                  <a:srgbClr val="404040"/>
                </a:solidFill>
                <a:effectLst/>
                <a:latin typeface="neue-haas-unica"/>
              </a:rPr>
              <a:t> </a:t>
            </a:r>
            <a:r>
              <a:rPr lang="en-GB" sz="8000" b="0" i="0" dirty="0" err="1">
                <a:solidFill>
                  <a:srgbClr val="404040"/>
                </a:solidFill>
                <a:effectLst/>
                <a:latin typeface="neue-haas-unica"/>
              </a:rPr>
              <a:t>úrræða</a:t>
            </a:r>
            <a:r>
              <a:rPr lang="en-GB" sz="8000" b="0" i="0" dirty="0">
                <a:solidFill>
                  <a:srgbClr val="404040"/>
                </a:solidFill>
                <a:effectLst/>
                <a:latin typeface="neue-haas-unica"/>
              </a:rPr>
              <a:t>.</a:t>
            </a:r>
          </a:p>
          <a:p>
            <a:pPr marL="0" indent="0">
              <a:lnSpc>
                <a:spcPct val="120000"/>
              </a:lnSpc>
              <a:buNone/>
            </a:pPr>
            <a:r>
              <a:rPr lang="en-GB" sz="8000" dirty="0" err="1">
                <a:solidFill>
                  <a:srgbClr val="404040"/>
                </a:solidFill>
                <a:latin typeface="neue-haas-unica"/>
              </a:rPr>
              <a:t>Samningurinn</a:t>
            </a:r>
            <a:r>
              <a:rPr lang="en-GB" sz="8000" dirty="0">
                <a:solidFill>
                  <a:srgbClr val="404040"/>
                </a:solidFill>
                <a:latin typeface="neue-haas-unica"/>
              </a:rPr>
              <a:t> </a:t>
            </a:r>
            <a:r>
              <a:rPr lang="en-GB" sz="8000" dirty="0" err="1">
                <a:solidFill>
                  <a:srgbClr val="404040"/>
                </a:solidFill>
                <a:latin typeface="neue-haas-unica"/>
              </a:rPr>
              <a:t>verður</a:t>
            </a:r>
            <a:r>
              <a:rPr lang="en-GB" sz="8000" dirty="0">
                <a:solidFill>
                  <a:srgbClr val="404040"/>
                </a:solidFill>
                <a:latin typeface="neue-haas-unica"/>
              </a:rPr>
              <a:t> </a:t>
            </a:r>
            <a:r>
              <a:rPr lang="en-GB" sz="8000" dirty="0" err="1">
                <a:solidFill>
                  <a:srgbClr val="404040"/>
                </a:solidFill>
                <a:latin typeface="neue-haas-unica"/>
              </a:rPr>
              <a:t>endurskoðaður</a:t>
            </a:r>
            <a:r>
              <a:rPr lang="en-GB" sz="8000" dirty="0">
                <a:solidFill>
                  <a:srgbClr val="404040"/>
                </a:solidFill>
                <a:latin typeface="neue-haas-unica"/>
              </a:rPr>
              <a:t> í </a:t>
            </a:r>
            <a:r>
              <a:rPr lang="en-GB" sz="8000" dirty="0" err="1">
                <a:solidFill>
                  <a:srgbClr val="404040"/>
                </a:solidFill>
                <a:latin typeface="neue-haas-unica"/>
              </a:rPr>
              <a:t>byrjun</a:t>
            </a:r>
            <a:r>
              <a:rPr lang="en-GB" sz="8000" dirty="0">
                <a:solidFill>
                  <a:srgbClr val="404040"/>
                </a:solidFill>
                <a:latin typeface="neue-haas-unica"/>
              </a:rPr>
              <a:t> </a:t>
            </a:r>
            <a:r>
              <a:rPr lang="en-GB" sz="8000" dirty="0" err="1">
                <a:solidFill>
                  <a:srgbClr val="404040"/>
                </a:solidFill>
                <a:latin typeface="neue-haas-unica"/>
              </a:rPr>
              <a:t>ársins</a:t>
            </a:r>
            <a:r>
              <a:rPr lang="en-GB" sz="8000" dirty="0">
                <a:solidFill>
                  <a:srgbClr val="404040"/>
                </a:solidFill>
                <a:latin typeface="neue-haas-unica"/>
              </a:rPr>
              <a:t> 2026.</a:t>
            </a:r>
            <a:endParaRPr lang="is-IS" sz="8000" dirty="0"/>
          </a:p>
          <a:p>
            <a:endParaRPr lang="LID4096" dirty="0"/>
          </a:p>
        </p:txBody>
      </p:sp>
      <p:pic>
        <p:nvPicPr>
          <p:cNvPr id="8" name="Mynd 7">
            <a:extLst>
              <a:ext uri="{FF2B5EF4-FFF2-40B4-BE49-F238E27FC236}">
                <a16:creationId xmlns:a16="http://schemas.microsoft.com/office/drawing/2014/main" id="{A8915C58-643D-4396-A58D-B88BE361EB04}"/>
              </a:ext>
            </a:extLst>
          </p:cNvPr>
          <p:cNvPicPr>
            <a:picLocks noChangeAspect="1"/>
          </p:cNvPicPr>
          <p:nvPr/>
        </p:nvPicPr>
        <p:blipFill>
          <a:blip r:embed="rId2"/>
          <a:stretch>
            <a:fillRect/>
          </a:stretch>
        </p:blipFill>
        <p:spPr>
          <a:xfrm>
            <a:off x="4757058" y="2069759"/>
            <a:ext cx="6549186" cy="3677898"/>
          </a:xfrm>
          <a:prstGeom prst="rect">
            <a:avLst/>
          </a:prstGeom>
        </p:spPr>
      </p:pic>
    </p:spTree>
    <p:extLst>
      <p:ext uri="{BB962C8B-B14F-4D97-AF65-F5344CB8AC3E}">
        <p14:creationId xmlns:p14="http://schemas.microsoft.com/office/powerpoint/2010/main" val="108874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35A2A67-6E4E-4ED3-BB47-0803B4CE9865}"/>
              </a:ext>
            </a:extLst>
          </p:cNvPr>
          <p:cNvSpPr>
            <a:spLocks noGrp="1"/>
          </p:cNvSpPr>
          <p:nvPr>
            <p:ph type="title"/>
          </p:nvPr>
        </p:nvSpPr>
        <p:spPr/>
        <p:txBody>
          <a:bodyPr>
            <a:normAutofit/>
          </a:bodyPr>
          <a:lstStyle/>
          <a:p>
            <a:pPr algn="ctr"/>
            <a:r>
              <a:rPr lang="is-IS" sz="4200" dirty="0"/>
              <a:t>Lífeyrismál - gengið til samstarfs við Björn Berg</a:t>
            </a:r>
            <a:endParaRPr lang="LID4096" sz="4200" dirty="0"/>
          </a:p>
        </p:txBody>
      </p:sp>
      <p:pic>
        <p:nvPicPr>
          <p:cNvPr id="5" name="Picture 3">
            <a:extLst>
              <a:ext uri="{FF2B5EF4-FFF2-40B4-BE49-F238E27FC236}">
                <a16:creationId xmlns:a16="http://schemas.microsoft.com/office/drawing/2014/main" id="{FA9E7FBC-64D8-4315-B846-28B0B7B45AB8}"/>
              </a:ext>
            </a:extLst>
          </p:cNvPr>
          <p:cNvPicPr>
            <a:picLocks noGrp="1" noChangeAspect="1"/>
          </p:cNvPicPr>
          <p:nvPr>
            <p:ph idx="1"/>
          </p:nvPr>
        </p:nvPicPr>
        <p:blipFill>
          <a:blip r:embed="rId2"/>
          <a:stretch>
            <a:fillRect/>
          </a:stretch>
        </p:blipFill>
        <p:spPr>
          <a:xfrm>
            <a:off x="1672995" y="1685925"/>
            <a:ext cx="3057952" cy="4277322"/>
          </a:xfrm>
          <a:prstGeom prst="rect">
            <a:avLst/>
          </a:prstGeom>
        </p:spPr>
      </p:pic>
      <p:pic>
        <p:nvPicPr>
          <p:cNvPr id="6" name="Picture 5">
            <a:extLst>
              <a:ext uri="{FF2B5EF4-FFF2-40B4-BE49-F238E27FC236}">
                <a16:creationId xmlns:a16="http://schemas.microsoft.com/office/drawing/2014/main" id="{B4CD09EA-4D92-4F1F-A7A9-2611D6621909}"/>
              </a:ext>
            </a:extLst>
          </p:cNvPr>
          <p:cNvPicPr>
            <a:picLocks noChangeAspect="1"/>
          </p:cNvPicPr>
          <p:nvPr/>
        </p:nvPicPr>
        <p:blipFill>
          <a:blip r:embed="rId3"/>
          <a:stretch>
            <a:fillRect/>
          </a:stretch>
        </p:blipFill>
        <p:spPr>
          <a:xfrm>
            <a:off x="6205120" y="1685925"/>
            <a:ext cx="3172268" cy="4267796"/>
          </a:xfrm>
          <a:prstGeom prst="rect">
            <a:avLst/>
          </a:prstGeom>
        </p:spPr>
      </p:pic>
    </p:spTree>
    <p:extLst>
      <p:ext uri="{BB962C8B-B14F-4D97-AF65-F5344CB8AC3E}">
        <p14:creationId xmlns:p14="http://schemas.microsoft.com/office/powerpoint/2010/main" val="192152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AFC14426-ABD2-48E8-9D20-8D9C7979DFA0}"/>
              </a:ext>
            </a:extLst>
          </p:cNvPr>
          <p:cNvSpPr>
            <a:spLocks noGrp="1"/>
          </p:cNvSpPr>
          <p:nvPr>
            <p:ph type="title"/>
          </p:nvPr>
        </p:nvSpPr>
        <p:spPr/>
        <p:txBody>
          <a:bodyPr/>
          <a:lstStyle/>
          <a:p>
            <a:pPr algn="ctr"/>
            <a:r>
              <a:rPr lang="is-IS" b="1" dirty="0"/>
              <a:t>Sigur í Hæstarétti!</a:t>
            </a:r>
            <a:endParaRPr lang="LID4096" b="1" dirty="0"/>
          </a:p>
        </p:txBody>
      </p:sp>
      <p:sp>
        <p:nvSpPr>
          <p:cNvPr id="4" name="Staðgengill efnis 2">
            <a:extLst>
              <a:ext uri="{FF2B5EF4-FFF2-40B4-BE49-F238E27FC236}">
                <a16:creationId xmlns:a16="http://schemas.microsoft.com/office/drawing/2014/main" id="{99F2C498-96BC-4A78-A925-758C3C88CFB3}"/>
              </a:ext>
            </a:extLst>
          </p:cNvPr>
          <p:cNvSpPr txBox="1">
            <a:spLocks/>
          </p:cNvSpPr>
          <p:nvPr/>
        </p:nvSpPr>
        <p:spPr>
          <a:xfrm>
            <a:off x="985595" y="2535706"/>
            <a:ext cx="2793365" cy="103122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is-IS"/>
              <a:t>Heimasíða FHSS, dags. 17. maí 2024 :</a:t>
            </a:r>
          </a:p>
          <a:p>
            <a:pPr marL="0" indent="0">
              <a:lnSpc>
                <a:spcPct val="120000"/>
              </a:lnSpc>
              <a:buNone/>
            </a:pPr>
            <a:endParaRPr lang="is-IS"/>
          </a:p>
          <a:p>
            <a:endParaRPr lang="LID4096" dirty="0"/>
          </a:p>
        </p:txBody>
      </p:sp>
      <p:sp>
        <p:nvSpPr>
          <p:cNvPr id="9" name="Staðgengill efnis 2">
            <a:extLst>
              <a:ext uri="{FF2B5EF4-FFF2-40B4-BE49-F238E27FC236}">
                <a16:creationId xmlns:a16="http://schemas.microsoft.com/office/drawing/2014/main" id="{8CEFF79B-3C7E-4E2B-8856-06F728A1311D}"/>
              </a:ext>
            </a:extLst>
          </p:cNvPr>
          <p:cNvSpPr txBox="1">
            <a:spLocks/>
          </p:cNvSpPr>
          <p:nvPr/>
        </p:nvSpPr>
        <p:spPr>
          <a:xfrm>
            <a:off x="5296337" y="2461695"/>
            <a:ext cx="5910068" cy="3715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dirty="0"/>
              <a:t>Ferðatími er vinnutími, sbr. dómur Hæstaréttar varðandi vinnutíma á ferðalögum. Málsóknin var kostuð af Flugvirkjafélagi Íslands fyrir skjólstæðing sinn en með nokkrum fjárstuðningi frá FHSS, SL o.fl. sem hafa lengi látið sig þetta mál varða. </a:t>
            </a:r>
            <a:endParaRPr lang="LID4096" dirty="0"/>
          </a:p>
        </p:txBody>
      </p:sp>
    </p:spTree>
    <p:extLst>
      <p:ext uri="{BB962C8B-B14F-4D97-AF65-F5344CB8AC3E}">
        <p14:creationId xmlns:p14="http://schemas.microsoft.com/office/powerpoint/2010/main" val="154111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C51E-F2FF-EB8C-18DB-3367086B15C2}"/>
              </a:ext>
            </a:extLst>
          </p:cNvPr>
          <p:cNvSpPr>
            <a:spLocks noGrp="1"/>
          </p:cNvSpPr>
          <p:nvPr>
            <p:ph type="title"/>
          </p:nvPr>
        </p:nvSpPr>
        <p:spPr/>
        <p:txBody>
          <a:bodyPr/>
          <a:lstStyle/>
          <a:p>
            <a:pPr algn="ctr"/>
            <a:r>
              <a:rPr lang="is-IS" b="1" dirty="0">
                <a:solidFill>
                  <a:srgbClr val="13416E"/>
                </a:solidFill>
              </a:rPr>
              <a:t>Lokaorð</a:t>
            </a:r>
          </a:p>
        </p:txBody>
      </p:sp>
      <p:sp>
        <p:nvSpPr>
          <p:cNvPr id="3" name="Content Placeholder 2">
            <a:extLst>
              <a:ext uri="{FF2B5EF4-FFF2-40B4-BE49-F238E27FC236}">
                <a16:creationId xmlns:a16="http://schemas.microsoft.com/office/drawing/2014/main" id="{0505B5A9-E6AB-1317-5B8F-DDA472124AF1}"/>
              </a:ext>
            </a:extLst>
          </p:cNvPr>
          <p:cNvSpPr>
            <a:spLocks noGrp="1"/>
          </p:cNvSpPr>
          <p:nvPr>
            <p:ph idx="1"/>
          </p:nvPr>
        </p:nvSpPr>
        <p:spPr>
          <a:xfrm>
            <a:off x="838200" y="1304925"/>
            <a:ext cx="10515600" cy="5187950"/>
          </a:xfrm>
        </p:spPr>
        <p:txBody>
          <a:bodyPr>
            <a:noAutofit/>
          </a:bodyPr>
          <a:lstStyle/>
          <a:p>
            <a:pPr algn="just">
              <a:lnSpc>
                <a:spcPct val="120000"/>
              </a:lnSpc>
            </a:pPr>
            <a:r>
              <a:rPr lang="is-IS" sz="1600" dirty="0"/>
              <a:t>Starfsárið hefur verið krefjandi og viðburðarríkt. Stjórn FHSS hefur verið gríðarlega samheldin og góður starfsandi ríkt innan stjórnarinnar.</a:t>
            </a:r>
          </a:p>
          <a:p>
            <a:pPr algn="just">
              <a:lnSpc>
                <a:spcPct val="120000"/>
              </a:lnSpc>
            </a:pPr>
            <a:r>
              <a:rPr lang="is-IS" sz="1600" dirty="0"/>
              <a:t>Mætt hefur á stjórn og starfsfólki FHSS við stofnun og eftirfylgni nýrrar þjónustuskrifstofu. Þá hefur jafnframt verið álag á stjórn og starfsfólki t.a.m. við gerð stofnanasamninga og kjarasamningsviðræðna og hefur starfsárið verið nær undirlagt þeirri vinnu. Sú vinna hefur skilað sér til félagsfólks. </a:t>
            </a:r>
          </a:p>
          <a:p>
            <a:pPr algn="just">
              <a:lnSpc>
                <a:spcPct val="120000"/>
              </a:lnSpc>
            </a:pPr>
            <a:r>
              <a:rPr lang="is-IS" sz="1600" dirty="0"/>
              <a:t>Húsnæðismál BHM hafa jafnframt verið í brennidepli þar sem að nokkur fjöldi aðildarfélaga bandalagsins flutti úr Borgartúni 6 og er fasteignin í söluferli. FHSS er ekki eigandi að Borgartúni 6 og hefur því ekki  beinna hagsmuna að gæta í því ferli. FHSS hefur gert tímabundinn leigusamning til ca. 2 og hálfs árs um að færa skrifstofur sínar yfir í Borgartún 27 þar sem BHM og meirihluti annarra aðildarfélaga eru staðsett.</a:t>
            </a:r>
          </a:p>
          <a:p>
            <a:pPr algn="just">
              <a:lnSpc>
                <a:spcPct val="120000"/>
              </a:lnSpc>
            </a:pPr>
            <a:r>
              <a:rPr lang="is-IS" sz="1600" dirty="0"/>
              <a:t>Stjórn félagsins horfir björtum augum til framtíðar, hlakkar til að vinna áfram að bættum kjörum félagsfólks og þakkar fyrir liðið starfsár. Þá vill stjórnin sérstaklega þakka starfsfólki þjónustuskrifstofunnar okkar fyrir ómetanlegt vinnuframlag í þágu bæði félagsins og félagsfólks. Einnig viljum við þakka trúnaðarmönnum, endurskoðendum og öðrum þeim sem hafa lagt félaginu lið</a:t>
            </a:r>
            <a:r>
              <a:rPr lang="is-IS" sz="1500" dirty="0">
                <a:solidFill>
                  <a:srgbClr val="0070C0"/>
                </a:solidFill>
              </a:rPr>
              <a:t>. </a:t>
            </a:r>
            <a:endParaRPr lang="is-IS" sz="1500" dirty="0">
              <a:solidFill>
                <a:srgbClr val="FF0000"/>
              </a:solidFill>
            </a:endParaRPr>
          </a:p>
        </p:txBody>
      </p:sp>
    </p:spTree>
    <p:extLst>
      <p:ext uri="{BB962C8B-B14F-4D97-AF65-F5344CB8AC3E}">
        <p14:creationId xmlns:p14="http://schemas.microsoft.com/office/powerpoint/2010/main" val="81982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Mynd 2">
            <a:extLst>
              <a:ext uri="{FF2B5EF4-FFF2-40B4-BE49-F238E27FC236}">
                <a16:creationId xmlns:a16="http://schemas.microsoft.com/office/drawing/2014/main" id="{A31B037C-644C-4583-98CC-BE15034D21FE}"/>
              </a:ext>
            </a:extLst>
          </p:cNvPr>
          <p:cNvPicPr>
            <a:picLocks noChangeAspect="1"/>
          </p:cNvPicPr>
          <p:nvPr/>
        </p:nvPicPr>
        <p:blipFill>
          <a:blip r:embed="rId2"/>
          <a:stretch>
            <a:fillRect/>
          </a:stretch>
        </p:blipFill>
        <p:spPr>
          <a:xfrm>
            <a:off x="4452557" y="1523223"/>
            <a:ext cx="3008558" cy="3811554"/>
          </a:xfrm>
          <a:prstGeom prst="rect">
            <a:avLst/>
          </a:prstGeom>
        </p:spPr>
      </p:pic>
    </p:spTree>
    <p:extLst>
      <p:ext uri="{BB962C8B-B14F-4D97-AF65-F5344CB8AC3E}">
        <p14:creationId xmlns:p14="http://schemas.microsoft.com/office/powerpoint/2010/main" val="261341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DB859C2-5A01-472C-923A-366A59D169F5}"/>
              </a:ext>
            </a:extLst>
          </p:cNvPr>
          <p:cNvSpPr>
            <a:spLocks noGrp="1"/>
          </p:cNvSpPr>
          <p:nvPr>
            <p:ph type="title"/>
          </p:nvPr>
        </p:nvSpPr>
        <p:spPr/>
        <p:txBody>
          <a:bodyPr/>
          <a:lstStyle/>
          <a:p>
            <a:pPr algn="ctr"/>
            <a:r>
              <a:rPr lang="is-IS" b="1" dirty="0">
                <a:solidFill>
                  <a:srgbClr val="13416E"/>
                </a:solidFill>
              </a:rPr>
              <a:t>Stjórn FHSS starfsárið 2024-2025</a:t>
            </a:r>
            <a:endParaRPr lang="LID4096" b="1" dirty="0"/>
          </a:p>
        </p:txBody>
      </p:sp>
      <p:sp>
        <p:nvSpPr>
          <p:cNvPr id="3" name="Staðgengill efnis 2">
            <a:extLst>
              <a:ext uri="{FF2B5EF4-FFF2-40B4-BE49-F238E27FC236}">
                <a16:creationId xmlns:a16="http://schemas.microsoft.com/office/drawing/2014/main" id="{B0A913A1-A3F7-43BC-9A20-DED500AC33A3}"/>
              </a:ext>
            </a:extLst>
          </p:cNvPr>
          <p:cNvSpPr>
            <a:spLocks noGrp="1"/>
          </p:cNvSpPr>
          <p:nvPr>
            <p:ph idx="1"/>
          </p:nvPr>
        </p:nvSpPr>
        <p:spPr/>
        <p:txBody>
          <a:bodyPr>
            <a:normAutofit/>
          </a:bodyPr>
          <a:lstStyle/>
          <a:p>
            <a:pPr marL="0" lvl="0" indent="0">
              <a:buNone/>
            </a:pPr>
            <a:r>
              <a:rPr lang="is-IS" b="0" i="0" dirty="0">
                <a:solidFill>
                  <a:srgbClr val="13416E"/>
                </a:solidFill>
              </a:rPr>
              <a:t>Steinar Örn Steinarsson, </a:t>
            </a:r>
            <a:r>
              <a:rPr lang="is-IS" b="1" i="0" dirty="0">
                <a:solidFill>
                  <a:srgbClr val="13416E"/>
                </a:solidFill>
              </a:rPr>
              <a:t>formaður</a:t>
            </a:r>
            <a:endParaRPr lang="en-US" b="1" dirty="0">
              <a:solidFill>
                <a:srgbClr val="13416E"/>
              </a:solidFill>
            </a:endParaRPr>
          </a:p>
          <a:p>
            <a:pPr marL="0" lvl="0" indent="0">
              <a:buNone/>
            </a:pPr>
            <a:r>
              <a:rPr lang="is-IS" b="0" i="0" dirty="0">
                <a:solidFill>
                  <a:srgbClr val="13416E"/>
                </a:solidFill>
              </a:rPr>
              <a:t>Hrafnkell Tumi Kolbeinsson, </a:t>
            </a:r>
            <a:r>
              <a:rPr lang="is-IS" b="1" i="0" dirty="0">
                <a:solidFill>
                  <a:srgbClr val="13416E"/>
                </a:solidFill>
              </a:rPr>
              <a:t>varaformaður</a:t>
            </a:r>
            <a:endParaRPr lang="en-US" b="1" dirty="0">
              <a:solidFill>
                <a:srgbClr val="13416E"/>
              </a:solidFill>
            </a:endParaRPr>
          </a:p>
          <a:p>
            <a:pPr marL="0" lvl="0" indent="0">
              <a:buNone/>
            </a:pPr>
            <a:r>
              <a:rPr lang="is-IS" b="0" i="0" dirty="0">
                <a:solidFill>
                  <a:srgbClr val="13416E"/>
                </a:solidFill>
              </a:rPr>
              <a:t>Jóhanna Norðdahl, </a:t>
            </a:r>
            <a:r>
              <a:rPr lang="is-IS" b="1" i="0" dirty="0">
                <a:solidFill>
                  <a:srgbClr val="13416E"/>
                </a:solidFill>
              </a:rPr>
              <a:t>gjaldkeri (lét af störfum í september 2024)</a:t>
            </a:r>
            <a:endParaRPr lang="en-US" b="1" dirty="0">
              <a:solidFill>
                <a:srgbClr val="13416E"/>
              </a:solidFill>
            </a:endParaRPr>
          </a:p>
          <a:p>
            <a:pPr marL="0" indent="0">
              <a:buNone/>
            </a:pPr>
            <a:r>
              <a:rPr lang="is-IS" dirty="0">
                <a:solidFill>
                  <a:srgbClr val="13416E"/>
                </a:solidFill>
              </a:rPr>
              <a:t>Kristján Eiríksson, </a:t>
            </a:r>
            <a:r>
              <a:rPr lang="is-IS" b="1" dirty="0">
                <a:solidFill>
                  <a:srgbClr val="13416E"/>
                </a:solidFill>
              </a:rPr>
              <a:t>meðstjórnandi</a:t>
            </a:r>
            <a:endParaRPr lang="en-US" b="1" dirty="0">
              <a:solidFill>
                <a:srgbClr val="13416E"/>
              </a:solidFill>
            </a:endParaRPr>
          </a:p>
          <a:p>
            <a:pPr marL="0" lvl="0" indent="0">
              <a:buNone/>
            </a:pPr>
            <a:r>
              <a:rPr lang="is-IS" dirty="0">
                <a:solidFill>
                  <a:srgbClr val="13416E"/>
                </a:solidFill>
              </a:rPr>
              <a:t>Brynja Stephanie Swan</a:t>
            </a:r>
            <a:r>
              <a:rPr lang="is-IS" b="1" dirty="0">
                <a:solidFill>
                  <a:srgbClr val="13416E"/>
                </a:solidFill>
              </a:rPr>
              <a:t>, ritari (síðar gjaldkeri)</a:t>
            </a:r>
          </a:p>
          <a:p>
            <a:pPr marL="0" indent="0">
              <a:buNone/>
            </a:pPr>
            <a:r>
              <a:rPr lang="is-IS" dirty="0">
                <a:solidFill>
                  <a:srgbClr val="13416E"/>
                </a:solidFill>
              </a:rPr>
              <a:t>Guðmundur Þórir Steinþórsson, </a:t>
            </a:r>
            <a:r>
              <a:rPr lang="is-IS" b="1" dirty="0">
                <a:solidFill>
                  <a:srgbClr val="13416E"/>
                </a:solidFill>
              </a:rPr>
              <a:t>1. varamaður (tók sæti Jóhönnu og þá ritari)</a:t>
            </a:r>
          </a:p>
          <a:p>
            <a:pPr marL="0" lvl="0" indent="0">
              <a:buNone/>
            </a:pPr>
            <a:r>
              <a:rPr lang="en-US" dirty="0">
                <a:solidFill>
                  <a:srgbClr val="13416E"/>
                </a:solidFill>
              </a:rPr>
              <a:t>Elísabet Gísladóttir, </a:t>
            </a:r>
            <a:r>
              <a:rPr lang="en-US" b="1" dirty="0">
                <a:solidFill>
                  <a:srgbClr val="13416E"/>
                </a:solidFill>
              </a:rPr>
              <a:t>2. </a:t>
            </a:r>
            <a:r>
              <a:rPr lang="en-US" b="1" dirty="0" err="1">
                <a:solidFill>
                  <a:srgbClr val="13416E"/>
                </a:solidFill>
              </a:rPr>
              <a:t>varamaður</a:t>
            </a:r>
            <a:endParaRPr lang="en-US" b="1" dirty="0">
              <a:solidFill>
                <a:srgbClr val="13416E"/>
              </a:solidFill>
            </a:endParaRPr>
          </a:p>
          <a:p>
            <a:pPr marL="0" indent="0">
              <a:buNone/>
            </a:pPr>
            <a:endParaRPr lang="LID4096" dirty="0"/>
          </a:p>
        </p:txBody>
      </p:sp>
    </p:spTree>
    <p:extLst>
      <p:ext uri="{BB962C8B-B14F-4D97-AF65-F5344CB8AC3E}">
        <p14:creationId xmlns:p14="http://schemas.microsoft.com/office/powerpoint/2010/main" val="367278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Mynd 1">
            <a:extLst>
              <a:ext uri="{FF2B5EF4-FFF2-40B4-BE49-F238E27FC236}">
                <a16:creationId xmlns:a16="http://schemas.microsoft.com/office/drawing/2014/main" id="{85C33D0B-0536-467D-B954-8E874C1310D1}"/>
              </a:ext>
            </a:extLst>
          </p:cNvPr>
          <p:cNvPicPr>
            <a:picLocks noChangeAspect="1"/>
          </p:cNvPicPr>
          <p:nvPr/>
        </p:nvPicPr>
        <p:blipFill>
          <a:blip r:embed="rId2"/>
          <a:stretch>
            <a:fillRect/>
          </a:stretch>
        </p:blipFill>
        <p:spPr>
          <a:xfrm>
            <a:off x="643467" y="716364"/>
            <a:ext cx="10905066" cy="5425270"/>
          </a:xfrm>
          <a:prstGeom prst="rect">
            <a:avLst/>
          </a:prstGeom>
        </p:spPr>
      </p:pic>
      <p:pic>
        <p:nvPicPr>
          <p:cNvPr id="4" name="Mynd 3">
            <a:extLst>
              <a:ext uri="{FF2B5EF4-FFF2-40B4-BE49-F238E27FC236}">
                <a16:creationId xmlns:a16="http://schemas.microsoft.com/office/drawing/2014/main" id="{5FE21FFE-EE97-48BF-BF6F-40D28298B4B8}"/>
              </a:ext>
            </a:extLst>
          </p:cNvPr>
          <p:cNvPicPr>
            <a:picLocks noChangeAspect="1"/>
          </p:cNvPicPr>
          <p:nvPr/>
        </p:nvPicPr>
        <p:blipFill>
          <a:blip r:embed="rId3"/>
          <a:stretch>
            <a:fillRect/>
          </a:stretch>
        </p:blipFill>
        <p:spPr>
          <a:xfrm>
            <a:off x="381000" y="571500"/>
            <a:ext cx="11430000" cy="5715000"/>
          </a:xfrm>
          <a:prstGeom prst="rect">
            <a:avLst/>
          </a:prstGeom>
        </p:spPr>
      </p:pic>
    </p:spTree>
    <p:extLst>
      <p:ext uri="{BB962C8B-B14F-4D97-AF65-F5344CB8AC3E}">
        <p14:creationId xmlns:p14="http://schemas.microsoft.com/office/powerpoint/2010/main" val="9716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9D912231-A733-14B2-91A5-19BBCB762DA2}"/>
              </a:ext>
            </a:extLst>
          </p:cNvPr>
          <p:cNvGraphicFramePr>
            <a:graphicFrameLocks/>
          </p:cNvGraphicFramePr>
          <p:nvPr>
            <p:extLst>
              <p:ext uri="{D42A27DB-BD31-4B8C-83A1-F6EECF244321}">
                <p14:modId xmlns:p14="http://schemas.microsoft.com/office/powerpoint/2010/main" val="2806401298"/>
              </p:ext>
            </p:extLst>
          </p:nvPr>
        </p:nvGraphicFramePr>
        <p:xfrm>
          <a:off x="1043709" y="512758"/>
          <a:ext cx="9596581" cy="5689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801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24CF2CE-57B9-6B1C-6B99-9E1808132FD4}"/>
              </a:ext>
            </a:extLst>
          </p:cNvPr>
          <p:cNvGraphicFramePr>
            <a:graphicFrameLocks/>
          </p:cNvGraphicFramePr>
          <p:nvPr>
            <p:extLst>
              <p:ext uri="{D42A27DB-BD31-4B8C-83A1-F6EECF244321}">
                <p14:modId xmlns:p14="http://schemas.microsoft.com/office/powerpoint/2010/main" val="3551364013"/>
              </p:ext>
            </p:extLst>
          </p:nvPr>
        </p:nvGraphicFramePr>
        <p:xfrm>
          <a:off x="1043709" y="628073"/>
          <a:ext cx="9991721" cy="5574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961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CE7459-274D-9DEF-204F-6032DA9546DD}"/>
              </a:ext>
            </a:extLst>
          </p:cNvPr>
          <p:cNvSpPr txBox="1"/>
          <p:nvPr/>
        </p:nvSpPr>
        <p:spPr>
          <a:xfrm>
            <a:off x="1173192" y="6005889"/>
            <a:ext cx="4218317" cy="369332"/>
          </a:xfrm>
          <a:prstGeom prst="rect">
            <a:avLst/>
          </a:prstGeom>
          <a:noFill/>
        </p:spPr>
        <p:txBody>
          <a:bodyPr wrap="square" rtlCol="0">
            <a:spAutoFit/>
          </a:bodyPr>
          <a:lstStyle/>
          <a:p>
            <a:r>
              <a:rPr lang="is-IS" dirty="0"/>
              <a:t>Meðalaldur: 47,7 ár</a:t>
            </a:r>
          </a:p>
        </p:txBody>
      </p:sp>
      <mc:AlternateContent xmlns:mc="http://schemas.openxmlformats.org/markup-compatibility/2006" xmlns:cx2="http://schemas.microsoft.com/office/drawing/2015/10/21/chartex">
        <mc:Choice Requires="cx2">
          <p:graphicFrame>
            <p:nvGraphicFramePr>
              <p:cNvPr id="4" name="Chart 3">
                <a:extLst>
                  <a:ext uri="{FF2B5EF4-FFF2-40B4-BE49-F238E27FC236}">
                    <a16:creationId xmlns:a16="http://schemas.microsoft.com/office/drawing/2014/main" id="{C56086D6-E44B-049B-CFDE-4592E8570629}"/>
                  </a:ext>
                </a:extLst>
              </p:cNvPr>
              <p:cNvGraphicFramePr/>
              <p:nvPr>
                <p:extLst>
                  <p:ext uri="{D42A27DB-BD31-4B8C-83A1-F6EECF244321}">
                    <p14:modId xmlns:p14="http://schemas.microsoft.com/office/powerpoint/2010/main" val="559468273"/>
                  </p:ext>
                </p:extLst>
              </p:nvPr>
            </p:nvGraphicFramePr>
            <p:xfrm>
              <a:off x="1481496" y="1104878"/>
              <a:ext cx="9325049" cy="441823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C56086D6-E44B-049B-CFDE-4592E8570629}"/>
                  </a:ext>
                </a:extLst>
              </p:cNvPr>
              <p:cNvPicPr>
                <a:picLocks noGrp="1" noRot="1" noChangeAspect="1" noMove="1" noResize="1" noEditPoints="1" noAdjustHandles="1" noChangeArrowheads="1" noChangeShapeType="1"/>
              </p:cNvPicPr>
              <p:nvPr/>
            </p:nvPicPr>
            <p:blipFill>
              <a:blip r:embed="rId3"/>
              <a:stretch>
                <a:fillRect/>
              </a:stretch>
            </p:blipFill>
            <p:spPr>
              <a:xfrm>
                <a:off x="1481496" y="1104878"/>
                <a:ext cx="9325049" cy="4418232"/>
              </a:xfrm>
              <a:prstGeom prst="rect">
                <a:avLst/>
              </a:prstGeom>
            </p:spPr>
          </p:pic>
        </mc:Fallback>
      </mc:AlternateContent>
    </p:spTree>
    <p:extLst>
      <p:ext uri="{BB962C8B-B14F-4D97-AF65-F5344CB8AC3E}">
        <p14:creationId xmlns:p14="http://schemas.microsoft.com/office/powerpoint/2010/main" val="173712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B242C404-7804-2F13-1178-455CC5E3CAC6}"/>
              </a:ext>
            </a:extLst>
          </p:cNvPr>
          <p:cNvGraphicFramePr>
            <a:graphicFrameLocks/>
          </p:cNvGraphicFramePr>
          <p:nvPr>
            <p:extLst>
              <p:ext uri="{D42A27DB-BD31-4B8C-83A1-F6EECF244321}">
                <p14:modId xmlns:p14="http://schemas.microsoft.com/office/powerpoint/2010/main" val="814195306"/>
              </p:ext>
            </p:extLst>
          </p:nvPr>
        </p:nvGraphicFramePr>
        <p:xfrm>
          <a:off x="1049521" y="804672"/>
          <a:ext cx="10092958" cy="5254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378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AB9B2F2-A27E-23EE-1435-0CA327D126BB}"/>
              </a:ext>
            </a:extLst>
          </p:cNvPr>
          <p:cNvGraphicFramePr>
            <a:graphicFrameLocks/>
          </p:cNvGraphicFramePr>
          <p:nvPr>
            <p:extLst>
              <p:ext uri="{D42A27DB-BD31-4B8C-83A1-F6EECF244321}">
                <p14:modId xmlns:p14="http://schemas.microsoft.com/office/powerpoint/2010/main" val="3980443821"/>
              </p:ext>
            </p:extLst>
          </p:nvPr>
        </p:nvGraphicFramePr>
        <p:xfrm>
          <a:off x="643467" y="643467"/>
          <a:ext cx="10905066" cy="5571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445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D05C-03EE-5484-8AB3-3E70854E2E0D}"/>
              </a:ext>
            </a:extLst>
          </p:cNvPr>
          <p:cNvSpPr>
            <a:spLocks noGrp="1"/>
          </p:cNvSpPr>
          <p:nvPr>
            <p:ph type="title"/>
          </p:nvPr>
        </p:nvSpPr>
        <p:spPr/>
        <p:txBody>
          <a:bodyPr/>
          <a:lstStyle/>
          <a:p>
            <a:pPr algn="ctr"/>
            <a:r>
              <a:rPr lang="is-IS" b="1" dirty="0"/>
              <a:t>Fundir á starfsárinu</a:t>
            </a:r>
          </a:p>
        </p:txBody>
      </p:sp>
      <p:sp>
        <p:nvSpPr>
          <p:cNvPr id="3" name="Content Placeholder 2">
            <a:extLst>
              <a:ext uri="{FF2B5EF4-FFF2-40B4-BE49-F238E27FC236}">
                <a16:creationId xmlns:a16="http://schemas.microsoft.com/office/drawing/2014/main" id="{0AA04507-86EF-11E3-477C-4F158F7EACAD}"/>
              </a:ext>
            </a:extLst>
          </p:cNvPr>
          <p:cNvSpPr>
            <a:spLocks noGrp="1"/>
          </p:cNvSpPr>
          <p:nvPr>
            <p:ph idx="1"/>
          </p:nvPr>
        </p:nvSpPr>
        <p:spPr>
          <a:xfrm>
            <a:off x="871537" y="1835150"/>
            <a:ext cx="10448925" cy="4351338"/>
          </a:xfrm>
        </p:spPr>
        <p:txBody>
          <a:bodyPr>
            <a:normAutofit/>
          </a:bodyPr>
          <a:lstStyle/>
          <a:p>
            <a:r>
              <a:rPr lang="is-IS" dirty="0"/>
              <a:t>Stjórn FHSS fundaði 15 sinnum á starfsárinu. Þá tóku fulltrúar í stjórn þátt í margvíslegri hagsmunagæslu fyrir félagsfólk, t.a.m. fundi á vegum BHM, sameiginlegum fundum þjónustuskrifstofunnar, ýmsa fundi vegna kjarasamninga með helstu samstarfsfélögum bæði innan og utan BHM ásamt fundum tengdum stofnanasamningum.</a:t>
            </a:r>
          </a:p>
          <a:p>
            <a:pPr marL="0" indent="0">
              <a:buNone/>
            </a:pPr>
            <a:endParaRPr lang="is-IS" dirty="0"/>
          </a:p>
          <a:p>
            <a:r>
              <a:rPr lang="is-IS" dirty="0"/>
              <a:t>Á starfsárinu var FHSS með fulltrúa í: </a:t>
            </a:r>
          </a:p>
          <a:p>
            <a:pPr lvl="1"/>
            <a:r>
              <a:rPr lang="is-IS" sz="2000" dirty="0"/>
              <a:t>Stjórn Orlofssjóðs BHM</a:t>
            </a:r>
          </a:p>
          <a:p>
            <a:pPr lvl="1"/>
            <a:r>
              <a:rPr lang="is-IS" sz="2000" dirty="0"/>
              <a:t>Stjórn </a:t>
            </a:r>
            <a:r>
              <a:rPr lang="is-IS" sz="2000" dirty="0" err="1"/>
              <a:t>Styrktarsjóðs</a:t>
            </a:r>
            <a:r>
              <a:rPr lang="is-IS" sz="2000" dirty="0"/>
              <a:t> BHM </a:t>
            </a:r>
          </a:p>
          <a:p>
            <a:endParaRPr lang="is-IS" sz="3000" dirty="0"/>
          </a:p>
        </p:txBody>
      </p:sp>
    </p:spTree>
    <p:extLst>
      <p:ext uri="{BB962C8B-B14F-4D97-AF65-F5344CB8AC3E}">
        <p14:creationId xmlns:p14="http://schemas.microsoft.com/office/powerpoint/2010/main" val="572416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878</Words>
  <Application>Microsoft Office PowerPoint</Application>
  <PresentationFormat>Víðskjár</PresentationFormat>
  <Paragraphs>77</Paragraphs>
  <Slides>18</Slides>
  <Notes>3</Notes>
  <HiddenSlides>0</HiddenSlides>
  <MMClips>0</MMClips>
  <ScaleCrop>false</ScaleCrop>
  <HeadingPairs>
    <vt:vector size="6" baseType="variant">
      <vt:variant>
        <vt:lpstr>Notaðar leturgerðir</vt:lpstr>
      </vt:variant>
      <vt:variant>
        <vt:i4>7</vt:i4>
      </vt:variant>
      <vt:variant>
        <vt:lpstr>Þema</vt:lpstr>
      </vt:variant>
      <vt:variant>
        <vt:i4>1</vt:i4>
      </vt:variant>
      <vt:variant>
        <vt:lpstr>Skyggnutitlar</vt:lpstr>
      </vt:variant>
      <vt:variant>
        <vt:i4>18</vt:i4>
      </vt:variant>
    </vt:vector>
  </HeadingPairs>
  <TitlesOfParts>
    <vt:vector size="26" baseType="lpstr">
      <vt:lpstr>Aptos Narrow</vt:lpstr>
      <vt:lpstr>Arial</vt:lpstr>
      <vt:lpstr>Calibri</vt:lpstr>
      <vt:lpstr>Calibri Light</vt:lpstr>
      <vt:lpstr>neue-haas-unica</vt:lpstr>
      <vt:lpstr>Symbol</vt:lpstr>
      <vt:lpstr>Times New Roman</vt:lpstr>
      <vt:lpstr>Office Theme</vt:lpstr>
      <vt:lpstr>Félag háskólamenntaðra starfsmanna Stjórnarráðsins</vt:lpstr>
      <vt:lpstr>Stjórn FHSS starfsárið 2024-2025</vt:lpstr>
      <vt:lpstr>PowerPoint-kynning</vt:lpstr>
      <vt:lpstr>PowerPoint-kynning</vt:lpstr>
      <vt:lpstr>PowerPoint-kynning</vt:lpstr>
      <vt:lpstr>PowerPoint-kynning</vt:lpstr>
      <vt:lpstr>PowerPoint-kynning</vt:lpstr>
      <vt:lpstr>PowerPoint-kynning</vt:lpstr>
      <vt:lpstr>Fundir á starfsárinu</vt:lpstr>
      <vt:lpstr>Þjónustuskrifstofan Stétt</vt:lpstr>
      <vt:lpstr>Starfsfólk þjónustuskrifstofunnar HVSL</vt:lpstr>
      <vt:lpstr>Helstu samstarfsmálefni aðildarfélaga Stétt</vt:lpstr>
      <vt:lpstr>Nýr kjarasamningur undirritaður</vt:lpstr>
      <vt:lpstr>Nýr stofnanasamningur fyrir félagsfólk FHSS hjá Stjórnarráðinu</vt:lpstr>
      <vt:lpstr>Lífeyrismál - gengið til samstarfs við Björn Berg</vt:lpstr>
      <vt:lpstr>Sigur í Hæstarétti!</vt:lpstr>
      <vt:lpstr>Lokaorð</vt:lpstr>
      <vt:lpstr>PowerPoint-kynning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Félag háskólamenntaðra starfsmanna Stjórnarráðsins</dc:title>
  <dc:creator>Steinar Örn</dc:creator>
  <cp:lastModifiedBy>Steinar Örn Steinarsson</cp:lastModifiedBy>
  <cp:revision>21</cp:revision>
  <dcterms:created xsi:type="dcterms:W3CDTF">2024-04-28T12:29:28Z</dcterms:created>
  <dcterms:modified xsi:type="dcterms:W3CDTF">2025-04-27T11:14:03Z</dcterms:modified>
</cp:coreProperties>
</file>